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320" r:id="rId5"/>
    <p:sldId id="304" r:id="rId6"/>
    <p:sldId id="322" r:id="rId7"/>
    <p:sldId id="309" r:id="rId8"/>
    <p:sldId id="323" r:id="rId9"/>
    <p:sldId id="324" r:id="rId10"/>
    <p:sldId id="326" r:id="rId11"/>
    <p:sldId id="305" r:id="rId12"/>
    <p:sldId id="306" r:id="rId13"/>
    <p:sldId id="310" r:id="rId14"/>
    <p:sldId id="311" r:id="rId15"/>
    <p:sldId id="313" r:id="rId16"/>
    <p:sldId id="317" r:id="rId17"/>
    <p:sldId id="31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4D4D4D"/>
    <a:srgbClr val="5F5F5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DE4CCA-6B53-429A-AB06-9621F084ACB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7EE8843-1549-4A1A-8538-77F1302AC2FD}">
      <dgm:prSet phldrT="[Text]"/>
      <dgm:spPr>
        <a:solidFill>
          <a:srgbClr val="002060"/>
        </a:solidFill>
      </dgm:spPr>
      <dgm:t>
        <a:bodyPr/>
        <a:lstStyle/>
        <a:p>
          <a:r>
            <a:rPr lang="en-GB" dirty="0"/>
            <a:t>1 x Inspector </a:t>
          </a:r>
        </a:p>
      </dgm:t>
    </dgm:pt>
    <dgm:pt modelId="{C27224CE-5C31-4FB0-AE11-5E4D71A26AA8}" type="parTrans" cxnId="{C5566B0A-AEA7-40F9-8C96-83831059EF7D}">
      <dgm:prSet/>
      <dgm:spPr/>
      <dgm:t>
        <a:bodyPr/>
        <a:lstStyle/>
        <a:p>
          <a:endParaRPr lang="en-GB"/>
        </a:p>
      </dgm:t>
    </dgm:pt>
    <dgm:pt modelId="{7E69930F-F9BB-457B-A4C0-A964321001FD}" type="sibTrans" cxnId="{C5566B0A-AEA7-40F9-8C96-83831059EF7D}">
      <dgm:prSet/>
      <dgm:spPr/>
      <dgm:t>
        <a:bodyPr/>
        <a:lstStyle/>
        <a:p>
          <a:endParaRPr lang="en-GB"/>
        </a:p>
      </dgm:t>
    </dgm:pt>
    <dgm:pt modelId="{76C1EDB9-C539-4C70-891C-9E9EA1079F0B}">
      <dgm:prSet phldrT="[Text]"/>
      <dgm:spPr>
        <a:solidFill>
          <a:srgbClr val="002060"/>
        </a:solidFill>
      </dgm:spPr>
      <dgm:t>
        <a:bodyPr/>
        <a:lstStyle/>
        <a:p>
          <a:r>
            <a:rPr lang="en-GB" u="sng" dirty="0"/>
            <a:t>Huntingdon Team</a:t>
          </a:r>
        </a:p>
        <a:p>
          <a:r>
            <a:rPr lang="en-GB" dirty="0"/>
            <a:t>1 Sergeant  </a:t>
          </a:r>
        </a:p>
        <a:p>
          <a:r>
            <a:rPr lang="en-GB" dirty="0"/>
            <a:t>7 Constables  </a:t>
          </a:r>
        </a:p>
        <a:p>
          <a:r>
            <a:rPr lang="en-GB" dirty="0"/>
            <a:t>3 PCSO </a:t>
          </a:r>
        </a:p>
      </dgm:t>
    </dgm:pt>
    <dgm:pt modelId="{32E18AEA-80D7-46A1-9F9C-C4FA487480A7}" type="parTrans" cxnId="{7D608F56-6983-4DDE-BD5F-49A36DC03FEC}">
      <dgm:prSet/>
      <dgm:spPr/>
      <dgm:t>
        <a:bodyPr/>
        <a:lstStyle/>
        <a:p>
          <a:endParaRPr lang="en-GB"/>
        </a:p>
      </dgm:t>
    </dgm:pt>
    <dgm:pt modelId="{824A1478-D84B-4339-B111-364976F61D5E}" type="sibTrans" cxnId="{7D608F56-6983-4DDE-BD5F-49A36DC03FEC}">
      <dgm:prSet/>
      <dgm:spPr/>
      <dgm:t>
        <a:bodyPr/>
        <a:lstStyle/>
        <a:p>
          <a:endParaRPr lang="en-GB"/>
        </a:p>
      </dgm:t>
    </dgm:pt>
    <dgm:pt modelId="{E26D23F4-F032-4BA4-8C58-B4898A6D2B90}">
      <dgm:prSet phldrT="[Text]"/>
      <dgm:spPr>
        <a:solidFill>
          <a:srgbClr val="002060"/>
        </a:solidFill>
      </dgm:spPr>
      <dgm:t>
        <a:bodyPr/>
        <a:lstStyle/>
        <a:p>
          <a:r>
            <a:rPr lang="en-GB" u="sng" dirty="0"/>
            <a:t>St Ives &amp; Ramsey Team</a:t>
          </a:r>
        </a:p>
        <a:p>
          <a:r>
            <a:rPr lang="en-GB" dirty="0"/>
            <a:t>1 Sergeant</a:t>
          </a:r>
        </a:p>
        <a:p>
          <a:r>
            <a:rPr lang="en-GB" dirty="0"/>
            <a:t>2 Constables </a:t>
          </a:r>
        </a:p>
        <a:p>
          <a:r>
            <a:rPr lang="en-GB" dirty="0"/>
            <a:t>2 PCSO</a:t>
          </a:r>
        </a:p>
      </dgm:t>
    </dgm:pt>
    <dgm:pt modelId="{2496EEA6-80FF-4809-9909-7BE7E5BF82AD}" type="parTrans" cxnId="{533F1D5A-E185-4CE8-A68D-AF6947B4BA85}">
      <dgm:prSet/>
      <dgm:spPr/>
      <dgm:t>
        <a:bodyPr/>
        <a:lstStyle/>
        <a:p>
          <a:endParaRPr lang="en-GB"/>
        </a:p>
      </dgm:t>
    </dgm:pt>
    <dgm:pt modelId="{30E3D15C-04E6-4897-9EB1-5343A91082CF}" type="sibTrans" cxnId="{533F1D5A-E185-4CE8-A68D-AF6947B4BA85}">
      <dgm:prSet/>
      <dgm:spPr/>
      <dgm:t>
        <a:bodyPr/>
        <a:lstStyle/>
        <a:p>
          <a:endParaRPr lang="en-GB"/>
        </a:p>
      </dgm:t>
    </dgm:pt>
    <dgm:pt modelId="{03569D00-203E-4256-8201-D2CF176E1B89}">
      <dgm:prSet phldrT="[Text]"/>
      <dgm:spPr>
        <a:solidFill>
          <a:srgbClr val="002060"/>
        </a:solidFill>
      </dgm:spPr>
      <dgm:t>
        <a:bodyPr/>
        <a:lstStyle/>
        <a:p>
          <a:r>
            <a:rPr lang="en-GB" u="sng" dirty="0"/>
            <a:t>St Neots Team </a:t>
          </a:r>
        </a:p>
        <a:p>
          <a:r>
            <a:rPr lang="en-GB" dirty="0"/>
            <a:t>1 Sergeant </a:t>
          </a:r>
        </a:p>
        <a:p>
          <a:r>
            <a:rPr lang="en-GB" dirty="0"/>
            <a:t>4 Constables </a:t>
          </a:r>
        </a:p>
        <a:p>
          <a:r>
            <a:rPr lang="en-GB" dirty="0"/>
            <a:t>1 PCSO </a:t>
          </a:r>
        </a:p>
      </dgm:t>
    </dgm:pt>
    <dgm:pt modelId="{5E46DFB0-B258-464C-AEC6-174ECBBC7F13}" type="parTrans" cxnId="{E652CD77-B986-46EB-B024-5FBE8E0838BA}">
      <dgm:prSet/>
      <dgm:spPr/>
      <dgm:t>
        <a:bodyPr/>
        <a:lstStyle/>
        <a:p>
          <a:endParaRPr lang="en-GB"/>
        </a:p>
      </dgm:t>
    </dgm:pt>
    <dgm:pt modelId="{2C949CBF-CC0D-4E33-8A6B-475615E05190}" type="sibTrans" cxnId="{E652CD77-B986-46EB-B024-5FBE8E0838BA}">
      <dgm:prSet/>
      <dgm:spPr/>
      <dgm:t>
        <a:bodyPr/>
        <a:lstStyle/>
        <a:p>
          <a:endParaRPr lang="en-GB"/>
        </a:p>
      </dgm:t>
    </dgm:pt>
    <dgm:pt modelId="{74387C54-FBC2-4F97-BEA0-176ADF250F5F}" type="pres">
      <dgm:prSet presAssocID="{6EDE4CCA-6B53-429A-AB06-9621F084ACB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9DA0A0A-EA1B-4A3A-8750-90CE5ECCE5B4}" type="pres">
      <dgm:prSet presAssocID="{37EE8843-1549-4A1A-8538-77F1302AC2FD}" presName="hierRoot1" presStyleCnt="0">
        <dgm:presLayoutVars>
          <dgm:hierBranch val="init"/>
        </dgm:presLayoutVars>
      </dgm:prSet>
      <dgm:spPr/>
    </dgm:pt>
    <dgm:pt modelId="{3AD13A22-8336-48D0-B4BA-31321CFE35D4}" type="pres">
      <dgm:prSet presAssocID="{37EE8843-1549-4A1A-8538-77F1302AC2FD}" presName="rootComposite1" presStyleCnt="0"/>
      <dgm:spPr/>
    </dgm:pt>
    <dgm:pt modelId="{7C6A5FA1-4CFB-44AB-9DC9-7FC263941AF0}" type="pres">
      <dgm:prSet presAssocID="{37EE8843-1549-4A1A-8538-77F1302AC2FD}" presName="rootText1" presStyleLbl="node0" presStyleIdx="0" presStyleCnt="1">
        <dgm:presLayoutVars>
          <dgm:chPref val="3"/>
        </dgm:presLayoutVars>
      </dgm:prSet>
      <dgm:spPr/>
    </dgm:pt>
    <dgm:pt modelId="{9ABD2211-398E-40BE-9C4A-2ADFC5918810}" type="pres">
      <dgm:prSet presAssocID="{37EE8843-1549-4A1A-8538-77F1302AC2FD}" presName="rootConnector1" presStyleLbl="node1" presStyleIdx="0" presStyleCnt="0"/>
      <dgm:spPr/>
    </dgm:pt>
    <dgm:pt modelId="{CE038356-B1A5-4D7B-977A-3F4E66508917}" type="pres">
      <dgm:prSet presAssocID="{37EE8843-1549-4A1A-8538-77F1302AC2FD}" presName="hierChild2" presStyleCnt="0"/>
      <dgm:spPr/>
    </dgm:pt>
    <dgm:pt modelId="{840A7656-43DE-4BF4-90E2-151CBE5C7C07}" type="pres">
      <dgm:prSet presAssocID="{32E18AEA-80D7-46A1-9F9C-C4FA487480A7}" presName="Name37" presStyleLbl="parChTrans1D2" presStyleIdx="0" presStyleCnt="3"/>
      <dgm:spPr/>
    </dgm:pt>
    <dgm:pt modelId="{A1A637D0-BCF5-4F1C-B70E-75DE166E7DFD}" type="pres">
      <dgm:prSet presAssocID="{76C1EDB9-C539-4C70-891C-9E9EA1079F0B}" presName="hierRoot2" presStyleCnt="0">
        <dgm:presLayoutVars>
          <dgm:hierBranch val="init"/>
        </dgm:presLayoutVars>
      </dgm:prSet>
      <dgm:spPr/>
    </dgm:pt>
    <dgm:pt modelId="{A2EC6FA9-0D3A-4E0A-A601-29B63F034A78}" type="pres">
      <dgm:prSet presAssocID="{76C1EDB9-C539-4C70-891C-9E9EA1079F0B}" presName="rootComposite" presStyleCnt="0"/>
      <dgm:spPr/>
    </dgm:pt>
    <dgm:pt modelId="{45C88D4C-C3C9-47F8-A740-E9926A79ADA1}" type="pres">
      <dgm:prSet presAssocID="{76C1EDB9-C539-4C70-891C-9E9EA1079F0B}" presName="rootText" presStyleLbl="node2" presStyleIdx="0" presStyleCnt="3">
        <dgm:presLayoutVars>
          <dgm:chPref val="3"/>
        </dgm:presLayoutVars>
      </dgm:prSet>
      <dgm:spPr/>
    </dgm:pt>
    <dgm:pt modelId="{8C9A2565-D7D2-4937-AE72-45D0FC272D92}" type="pres">
      <dgm:prSet presAssocID="{76C1EDB9-C539-4C70-891C-9E9EA1079F0B}" presName="rootConnector" presStyleLbl="node2" presStyleIdx="0" presStyleCnt="3"/>
      <dgm:spPr/>
    </dgm:pt>
    <dgm:pt modelId="{1A76333F-1D7D-4077-89C2-50F9309A9622}" type="pres">
      <dgm:prSet presAssocID="{76C1EDB9-C539-4C70-891C-9E9EA1079F0B}" presName="hierChild4" presStyleCnt="0"/>
      <dgm:spPr/>
    </dgm:pt>
    <dgm:pt modelId="{AE1A7D10-CB48-4960-84FF-5841DB488134}" type="pres">
      <dgm:prSet presAssocID="{76C1EDB9-C539-4C70-891C-9E9EA1079F0B}" presName="hierChild5" presStyleCnt="0"/>
      <dgm:spPr/>
    </dgm:pt>
    <dgm:pt modelId="{1F987CE6-9907-4CC5-B889-37F4B62F13F9}" type="pres">
      <dgm:prSet presAssocID="{2496EEA6-80FF-4809-9909-7BE7E5BF82AD}" presName="Name37" presStyleLbl="parChTrans1D2" presStyleIdx="1" presStyleCnt="3"/>
      <dgm:spPr/>
    </dgm:pt>
    <dgm:pt modelId="{E8CD80CD-72A4-4D56-BC44-74B4FCDE56B4}" type="pres">
      <dgm:prSet presAssocID="{E26D23F4-F032-4BA4-8C58-B4898A6D2B90}" presName="hierRoot2" presStyleCnt="0">
        <dgm:presLayoutVars>
          <dgm:hierBranch val="init"/>
        </dgm:presLayoutVars>
      </dgm:prSet>
      <dgm:spPr/>
    </dgm:pt>
    <dgm:pt modelId="{3FFE36FD-A738-4DA3-BDCE-257D6AE2D53E}" type="pres">
      <dgm:prSet presAssocID="{E26D23F4-F032-4BA4-8C58-B4898A6D2B90}" presName="rootComposite" presStyleCnt="0"/>
      <dgm:spPr/>
    </dgm:pt>
    <dgm:pt modelId="{49DFB156-EE9C-458F-8474-2B1E2EEAD58E}" type="pres">
      <dgm:prSet presAssocID="{E26D23F4-F032-4BA4-8C58-B4898A6D2B90}" presName="rootText" presStyleLbl="node2" presStyleIdx="1" presStyleCnt="3">
        <dgm:presLayoutVars>
          <dgm:chPref val="3"/>
        </dgm:presLayoutVars>
      </dgm:prSet>
      <dgm:spPr/>
    </dgm:pt>
    <dgm:pt modelId="{783A853A-F3DD-4ABD-BF3C-F4315DD2318E}" type="pres">
      <dgm:prSet presAssocID="{E26D23F4-F032-4BA4-8C58-B4898A6D2B90}" presName="rootConnector" presStyleLbl="node2" presStyleIdx="1" presStyleCnt="3"/>
      <dgm:spPr/>
    </dgm:pt>
    <dgm:pt modelId="{B27B9553-8FE9-438E-BB7D-29CAED6F3A23}" type="pres">
      <dgm:prSet presAssocID="{E26D23F4-F032-4BA4-8C58-B4898A6D2B90}" presName="hierChild4" presStyleCnt="0"/>
      <dgm:spPr/>
    </dgm:pt>
    <dgm:pt modelId="{9454A06D-285A-4B11-A706-904800A882BD}" type="pres">
      <dgm:prSet presAssocID="{E26D23F4-F032-4BA4-8C58-B4898A6D2B90}" presName="hierChild5" presStyleCnt="0"/>
      <dgm:spPr/>
    </dgm:pt>
    <dgm:pt modelId="{1E34803A-B315-497A-930A-B92933E19FF0}" type="pres">
      <dgm:prSet presAssocID="{5E46DFB0-B258-464C-AEC6-174ECBBC7F13}" presName="Name37" presStyleLbl="parChTrans1D2" presStyleIdx="2" presStyleCnt="3"/>
      <dgm:spPr/>
    </dgm:pt>
    <dgm:pt modelId="{D5988696-D8D5-4031-94C6-623D6A352182}" type="pres">
      <dgm:prSet presAssocID="{03569D00-203E-4256-8201-D2CF176E1B89}" presName="hierRoot2" presStyleCnt="0">
        <dgm:presLayoutVars>
          <dgm:hierBranch val="init"/>
        </dgm:presLayoutVars>
      </dgm:prSet>
      <dgm:spPr/>
    </dgm:pt>
    <dgm:pt modelId="{9A40C31A-CAE6-48B2-ABA4-9C4A7D463C5A}" type="pres">
      <dgm:prSet presAssocID="{03569D00-203E-4256-8201-D2CF176E1B89}" presName="rootComposite" presStyleCnt="0"/>
      <dgm:spPr/>
    </dgm:pt>
    <dgm:pt modelId="{4EBA81CE-4760-49F9-930D-38E2DBD96FC8}" type="pres">
      <dgm:prSet presAssocID="{03569D00-203E-4256-8201-D2CF176E1B89}" presName="rootText" presStyleLbl="node2" presStyleIdx="2" presStyleCnt="3">
        <dgm:presLayoutVars>
          <dgm:chPref val="3"/>
        </dgm:presLayoutVars>
      </dgm:prSet>
      <dgm:spPr/>
    </dgm:pt>
    <dgm:pt modelId="{66F8E648-116C-4F3D-BEB8-EE177740FDE2}" type="pres">
      <dgm:prSet presAssocID="{03569D00-203E-4256-8201-D2CF176E1B89}" presName="rootConnector" presStyleLbl="node2" presStyleIdx="2" presStyleCnt="3"/>
      <dgm:spPr/>
    </dgm:pt>
    <dgm:pt modelId="{A5381517-9441-42A5-B6BF-A1A745691EA5}" type="pres">
      <dgm:prSet presAssocID="{03569D00-203E-4256-8201-D2CF176E1B89}" presName="hierChild4" presStyleCnt="0"/>
      <dgm:spPr/>
    </dgm:pt>
    <dgm:pt modelId="{4B357213-8A86-40EB-A567-DE75307C0CA7}" type="pres">
      <dgm:prSet presAssocID="{03569D00-203E-4256-8201-D2CF176E1B89}" presName="hierChild5" presStyleCnt="0"/>
      <dgm:spPr/>
    </dgm:pt>
    <dgm:pt modelId="{F3FF4C7D-8795-476A-A5DE-A0F6BCF75B6A}" type="pres">
      <dgm:prSet presAssocID="{37EE8843-1549-4A1A-8538-77F1302AC2FD}" presName="hierChild3" presStyleCnt="0"/>
      <dgm:spPr/>
    </dgm:pt>
  </dgm:ptLst>
  <dgm:cxnLst>
    <dgm:cxn modelId="{C5566B0A-AEA7-40F9-8C96-83831059EF7D}" srcId="{6EDE4CCA-6B53-429A-AB06-9621F084ACBB}" destId="{37EE8843-1549-4A1A-8538-77F1302AC2FD}" srcOrd="0" destOrd="0" parTransId="{C27224CE-5C31-4FB0-AE11-5E4D71A26AA8}" sibTransId="{7E69930F-F9BB-457B-A4C0-A964321001FD}"/>
    <dgm:cxn modelId="{B380550E-968A-4F98-A184-D4389FB239D8}" type="presOf" srcId="{6EDE4CCA-6B53-429A-AB06-9621F084ACBB}" destId="{74387C54-FBC2-4F97-BEA0-176ADF250F5F}" srcOrd="0" destOrd="0" presId="urn:microsoft.com/office/officeart/2005/8/layout/orgChart1"/>
    <dgm:cxn modelId="{EBAF4F36-88A7-4085-87D6-0FF7DF22EF34}" type="presOf" srcId="{32E18AEA-80D7-46A1-9F9C-C4FA487480A7}" destId="{840A7656-43DE-4BF4-90E2-151CBE5C7C07}" srcOrd="0" destOrd="0" presId="urn:microsoft.com/office/officeart/2005/8/layout/orgChart1"/>
    <dgm:cxn modelId="{0AF9494C-744D-428E-BF3B-65E2DC490FA2}" type="presOf" srcId="{37EE8843-1549-4A1A-8538-77F1302AC2FD}" destId="{9ABD2211-398E-40BE-9C4A-2ADFC5918810}" srcOrd="1" destOrd="0" presId="urn:microsoft.com/office/officeart/2005/8/layout/orgChart1"/>
    <dgm:cxn modelId="{5E19ED71-8EC4-4617-BA9D-2E820D1D7FD2}" type="presOf" srcId="{2496EEA6-80FF-4809-9909-7BE7E5BF82AD}" destId="{1F987CE6-9907-4CC5-B889-37F4B62F13F9}" srcOrd="0" destOrd="0" presId="urn:microsoft.com/office/officeart/2005/8/layout/orgChart1"/>
    <dgm:cxn modelId="{7D608F56-6983-4DDE-BD5F-49A36DC03FEC}" srcId="{37EE8843-1549-4A1A-8538-77F1302AC2FD}" destId="{76C1EDB9-C539-4C70-891C-9E9EA1079F0B}" srcOrd="0" destOrd="0" parTransId="{32E18AEA-80D7-46A1-9F9C-C4FA487480A7}" sibTransId="{824A1478-D84B-4339-B111-364976F61D5E}"/>
    <dgm:cxn modelId="{D3915457-B69F-4C19-8E11-4B51099CE875}" type="presOf" srcId="{76C1EDB9-C539-4C70-891C-9E9EA1079F0B}" destId="{45C88D4C-C3C9-47F8-A740-E9926A79ADA1}" srcOrd="0" destOrd="0" presId="urn:microsoft.com/office/officeart/2005/8/layout/orgChart1"/>
    <dgm:cxn modelId="{E652CD77-B986-46EB-B024-5FBE8E0838BA}" srcId="{37EE8843-1549-4A1A-8538-77F1302AC2FD}" destId="{03569D00-203E-4256-8201-D2CF176E1B89}" srcOrd="2" destOrd="0" parTransId="{5E46DFB0-B258-464C-AEC6-174ECBBC7F13}" sibTransId="{2C949CBF-CC0D-4E33-8A6B-475615E05190}"/>
    <dgm:cxn modelId="{ADFD5D79-B280-47AC-8B61-702DA94FC317}" type="presOf" srcId="{E26D23F4-F032-4BA4-8C58-B4898A6D2B90}" destId="{783A853A-F3DD-4ABD-BF3C-F4315DD2318E}" srcOrd="1" destOrd="0" presId="urn:microsoft.com/office/officeart/2005/8/layout/orgChart1"/>
    <dgm:cxn modelId="{533F1D5A-E185-4CE8-A68D-AF6947B4BA85}" srcId="{37EE8843-1549-4A1A-8538-77F1302AC2FD}" destId="{E26D23F4-F032-4BA4-8C58-B4898A6D2B90}" srcOrd="1" destOrd="0" parTransId="{2496EEA6-80FF-4809-9909-7BE7E5BF82AD}" sibTransId="{30E3D15C-04E6-4897-9EB1-5343A91082CF}"/>
    <dgm:cxn modelId="{E138A59D-C5BF-4C22-A31D-A64FA35C03CE}" type="presOf" srcId="{5E46DFB0-B258-464C-AEC6-174ECBBC7F13}" destId="{1E34803A-B315-497A-930A-B92933E19FF0}" srcOrd="0" destOrd="0" presId="urn:microsoft.com/office/officeart/2005/8/layout/orgChart1"/>
    <dgm:cxn modelId="{7FF887B6-0219-4602-9B56-01BFD05AB1F5}" type="presOf" srcId="{03569D00-203E-4256-8201-D2CF176E1B89}" destId="{4EBA81CE-4760-49F9-930D-38E2DBD96FC8}" srcOrd="0" destOrd="0" presId="urn:microsoft.com/office/officeart/2005/8/layout/orgChart1"/>
    <dgm:cxn modelId="{C70BA3D4-BA38-4C62-81B0-DAABE25AF318}" type="presOf" srcId="{76C1EDB9-C539-4C70-891C-9E9EA1079F0B}" destId="{8C9A2565-D7D2-4937-AE72-45D0FC272D92}" srcOrd="1" destOrd="0" presId="urn:microsoft.com/office/officeart/2005/8/layout/orgChart1"/>
    <dgm:cxn modelId="{FB0DD6D4-1FAF-4EA0-9917-29256BC1B2F3}" type="presOf" srcId="{03569D00-203E-4256-8201-D2CF176E1B89}" destId="{66F8E648-116C-4F3D-BEB8-EE177740FDE2}" srcOrd="1" destOrd="0" presId="urn:microsoft.com/office/officeart/2005/8/layout/orgChart1"/>
    <dgm:cxn modelId="{1105C9D5-F5F9-4063-AAC4-1605E914D1BD}" type="presOf" srcId="{E26D23F4-F032-4BA4-8C58-B4898A6D2B90}" destId="{49DFB156-EE9C-458F-8474-2B1E2EEAD58E}" srcOrd="0" destOrd="0" presId="urn:microsoft.com/office/officeart/2005/8/layout/orgChart1"/>
    <dgm:cxn modelId="{1AF79AEF-9DC3-4711-BED0-397BAF1C4F48}" type="presOf" srcId="{37EE8843-1549-4A1A-8538-77F1302AC2FD}" destId="{7C6A5FA1-4CFB-44AB-9DC9-7FC263941AF0}" srcOrd="0" destOrd="0" presId="urn:microsoft.com/office/officeart/2005/8/layout/orgChart1"/>
    <dgm:cxn modelId="{E938B2E3-520E-4DB6-92AE-65C556181C7A}" type="presParOf" srcId="{74387C54-FBC2-4F97-BEA0-176ADF250F5F}" destId="{69DA0A0A-EA1B-4A3A-8750-90CE5ECCE5B4}" srcOrd="0" destOrd="0" presId="urn:microsoft.com/office/officeart/2005/8/layout/orgChart1"/>
    <dgm:cxn modelId="{0BCBA46F-6FDD-4F8A-93F8-6832A9B504B7}" type="presParOf" srcId="{69DA0A0A-EA1B-4A3A-8750-90CE5ECCE5B4}" destId="{3AD13A22-8336-48D0-B4BA-31321CFE35D4}" srcOrd="0" destOrd="0" presId="urn:microsoft.com/office/officeart/2005/8/layout/orgChart1"/>
    <dgm:cxn modelId="{D717BC16-D843-42C7-8C08-741F566F7B60}" type="presParOf" srcId="{3AD13A22-8336-48D0-B4BA-31321CFE35D4}" destId="{7C6A5FA1-4CFB-44AB-9DC9-7FC263941AF0}" srcOrd="0" destOrd="0" presId="urn:microsoft.com/office/officeart/2005/8/layout/orgChart1"/>
    <dgm:cxn modelId="{3A4F8D41-3A05-499C-A8EA-A8BCBB9DD02E}" type="presParOf" srcId="{3AD13A22-8336-48D0-B4BA-31321CFE35D4}" destId="{9ABD2211-398E-40BE-9C4A-2ADFC5918810}" srcOrd="1" destOrd="0" presId="urn:microsoft.com/office/officeart/2005/8/layout/orgChart1"/>
    <dgm:cxn modelId="{E52AF8F6-C8D1-40C3-BCFD-D514B60F3208}" type="presParOf" srcId="{69DA0A0A-EA1B-4A3A-8750-90CE5ECCE5B4}" destId="{CE038356-B1A5-4D7B-977A-3F4E66508917}" srcOrd="1" destOrd="0" presId="urn:microsoft.com/office/officeart/2005/8/layout/orgChart1"/>
    <dgm:cxn modelId="{750AE8FE-D274-4BE5-91F8-4A0488B5039F}" type="presParOf" srcId="{CE038356-B1A5-4D7B-977A-3F4E66508917}" destId="{840A7656-43DE-4BF4-90E2-151CBE5C7C07}" srcOrd="0" destOrd="0" presId="urn:microsoft.com/office/officeart/2005/8/layout/orgChart1"/>
    <dgm:cxn modelId="{EBB955CF-6E5B-4278-BC37-29CA900ECB09}" type="presParOf" srcId="{CE038356-B1A5-4D7B-977A-3F4E66508917}" destId="{A1A637D0-BCF5-4F1C-B70E-75DE166E7DFD}" srcOrd="1" destOrd="0" presId="urn:microsoft.com/office/officeart/2005/8/layout/orgChart1"/>
    <dgm:cxn modelId="{9E1B63CF-78D1-4DA5-A1E9-CFEA2CCC1C19}" type="presParOf" srcId="{A1A637D0-BCF5-4F1C-B70E-75DE166E7DFD}" destId="{A2EC6FA9-0D3A-4E0A-A601-29B63F034A78}" srcOrd="0" destOrd="0" presId="urn:microsoft.com/office/officeart/2005/8/layout/orgChart1"/>
    <dgm:cxn modelId="{2F609DE6-98F2-40DA-8F4D-B44FEB1E51CC}" type="presParOf" srcId="{A2EC6FA9-0D3A-4E0A-A601-29B63F034A78}" destId="{45C88D4C-C3C9-47F8-A740-E9926A79ADA1}" srcOrd="0" destOrd="0" presId="urn:microsoft.com/office/officeart/2005/8/layout/orgChart1"/>
    <dgm:cxn modelId="{B682D090-BAAC-4724-9A75-A6F57BFF815E}" type="presParOf" srcId="{A2EC6FA9-0D3A-4E0A-A601-29B63F034A78}" destId="{8C9A2565-D7D2-4937-AE72-45D0FC272D92}" srcOrd="1" destOrd="0" presId="urn:microsoft.com/office/officeart/2005/8/layout/orgChart1"/>
    <dgm:cxn modelId="{2A8888A4-09C8-4DDA-A9CE-4776E74C11D6}" type="presParOf" srcId="{A1A637D0-BCF5-4F1C-B70E-75DE166E7DFD}" destId="{1A76333F-1D7D-4077-89C2-50F9309A9622}" srcOrd="1" destOrd="0" presId="urn:microsoft.com/office/officeart/2005/8/layout/orgChart1"/>
    <dgm:cxn modelId="{57F08EA0-04DF-45B1-870F-DDC551E7DC26}" type="presParOf" srcId="{A1A637D0-BCF5-4F1C-B70E-75DE166E7DFD}" destId="{AE1A7D10-CB48-4960-84FF-5841DB488134}" srcOrd="2" destOrd="0" presId="urn:microsoft.com/office/officeart/2005/8/layout/orgChart1"/>
    <dgm:cxn modelId="{A22BDFF2-6F39-4886-8D7C-908E1C42E98D}" type="presParOf" srcId="{CE038356-B1A5-4D7B-977A-3F4E66508917}" destId="{1F987CE6-9907-4CC5-B889-37F4B62F13F9}" srcOrd="2" destOrd="0" presId="urn:microsoft.com/office/officeart/2005/8/layout/orgChart1"/>
    <dgm:cxn modelId="{4E9D1819-E21A-4387-96CA-ABE10C0AF5AD}" type="presParOf" srcId="{CE038356-B1A5-4D7B-977A-3F4E66508917}" destId="{E8CD80CD-72A4-4D56-BC44-74B4FCDE56B4}" srcOrd="3" destOrd="0" presId="urn:microsoft.com/office/officeart/2005/8/layout/orgChart1"/>
    <dgm:cxn modelId="{3EB28020-E488-4E4F-955C-91004EF6F470}" type="presParOf" srcId="{E8CD80CD-72A4-4D56-BC44-74B4FCDE56B4}" destId="{3FFE36FD-A738-4DA3-BDCE-257D6AE2D53E}" srcOrd="0" destOrd="0" presId="urn:microsoft.com/office/officeart/2005/8/layout/orgChart1"/>
    <dgm:cxn modelId="{8E5E3203-92D0-4EB9-83BC-8D3D3E1B086C}" type="presParOf" srcId="{3FFE36FD-A738-4DA3-BDCE-257D6AE2D53E}" destId="{49DFB156-EE9C-458F-8474-2B1E2EEAD58E}" srcOrd="0" destOrd="0" presId="urn:microsoft.com/office/officeart/2005/8/layout/orgChart1"/>
    <dgm:cxn modelId="{36C45DC3-53A3-4B6C-9B15-8BDFBC2EFDD6}" type="presParOf" srcId="{3FFE36FD-A738-4DA3-BDCE-257D6AE2D53E}" destId="{783A853A-F3DD-4ABD-BF3C-F4315DD2318E}" srcOrd="1" destOrd="0" presId="urn:microsoft.com/office/officeart/2005/8/layout/orgChart1"/>
    <dgm:cxn modelId="{95EE872F-EFE2-484E-A1C0-6C33D252A930}" type="presParOf" srcId="{E8CD80CD-72A4-4D56-BC44-74B4FCDE56B4}" destId="{B27B9553-8FE9-438E-BB7D-29CAED6F3A23}" srcOrd="1" destOrd="0" presId="urn:microsoft.com/office/officeart/2005/8/layout/orgChart1"/>
    <dgm:cxn modelId="{386B3D96-FC3F-4889-99A6-727E3CCC2AB1}" type="presParOf" srcId="{E8CD80CD-72A4-4D56-BC44-74B4FCDE56B4}" destId="{9454A06D-285A-4B11-A706-904800A882BD}" srcOrd="2" destOrd="0" presId="urn:microsoft.com/office/officeart/2005/8/layout/orgChart1"/>
    <dgm:cxn modelId="{D3E63505-D781-4823-B3C8-23ECAC715AA2}" type="presParOf" srcId="{CE038356-B1A5-4D7B-977A-3F4E66508917}" destId="{1E34803A-B315-497A-930A-B92933E19FF0}" srcOrd="4" destOrd="0" presId="urn:microsoft.com/office/officeart/2005/8/layout/orgChart1"/>
    <dgm:cxn modelId="{D457DE24-87AA-44B6-82AC-83BC11A11393}" type="presParOf" srcId="{CE038356-B1A5-4D7B-977A-3F4E66508917}" destId="{D5988696-D8D5-4031-94C6-623D6A352182}" srcOrd="5" destOrd="0" presId="urn:microsoft.com/office/officeart/2005/8/layout/orgChart1"/>
    <dgm:cxn modelId="{E60C4B2A-17D4-4C3A-94FC-BA1BD141B5A1}" type="presParOf" srcId="{D5988696-D8D5-4031-94C6-623D6A352182}" destId="{9A40C31A-CAE6-48B2-ABA4-9C4A7D463C5A}" srcOrd="0" destOrd="0" presId="urn:microsoft.com/office/officeart/2005/8/layout/orgChart1"/>
    <dgm:cxn modelId="{13414864-C218-4B08-A5D4-D01E19D13DC8}" type="presParOf" srcId="{9A40C31A-CAE6-48B2-ABA4-9C4A7D463C5A}" destId="{4EBA81CE-4760-49F9-930D-38E2DBD96FC8}" srcOrd="0" destOrd="0" presId="urn:microsoft.com/office/officeart/2005/8/layout/orgChart1"/>
    <dgm:cxn modelId="{C8AF6C3A-82C5-4EC7-BC7F-9F48D579B1BA}" type="presParOf" srcId="{9A40C31A-CAE6-48B2-ABA4-9C4A7D463C5A}" destId="{66F8E648-116C-4F3D-BEB8-EE177740FDE2}" srcOrd="1" destOrd="0" presId="urn:microsoft.com/office/officeart/2005/8/layout/orgChart1"/>
    <dgm:cxn modelId="{D896562C-E833-4505-8797-83319DDCA142}" type="presParOf" srcId="{D5988696-D8D5-4031-94C6-623D6A352182}" destId="{A5381517-9441-42A5-B6BF-A1A745691EA5}" srcOrd="1" destOrd="0" presId="urn:microsoft.com/office/officeart/2005/8/layout/orgChart1"/>
    <dgm:cxn modelId="{64A87FF2-E07B-46B9-A97B-24687B92C217}" type="presParOf" srcId="{D5988696-D8D5-4031-94C6-623D6A352182}" destId="{4B357213-8A86-40EB-A567-DE75307C0CA7}" srcOrd="2" destOrd="0" presId="urn:microsoft.com/office/officeart/2005/8/layout/orgChart1"/>
    <dgm:cxn modelId="{A138499B-27E7-4CEF-A7FF-46255469EFDB}" type="presParOf" srcId="{69DA0A0A-EA1B-4A3A-8750-90CE5ECCE5B4}" destId="{F3FF4C7D-8795-476A-A5DE-A0F6BCF75B6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34803A-B315-497A-930A-B92933E19FF0}">
      <dsp:nvSpPr>
        <dsp:cNvPr id="0" name=""/>
        <dsp:cNvSpPr/>
      </dsp:nvSpPr>
      <dsp:spPr>
        <a:xfrm>
          <a:off x="4373927" y="2061587"/>
          <a:ext cx="3094585" cy="5370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8538"/>
              </a:lnTo>
              <a:lnTo>
                <a:pt x="3094585" y="268538"/>
              </a:lnTo>
              <a:lnTo>
                <a:pt x="3094585" y="5370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987CE6-9907-4CC5-B889-37F4B62F13F9}">
      <dsp:nvSpPr>
        <dsp:cNvPr id="0" name=""/>
        <dsp:cNvSpPr/>
      </dsp:nvSpPr>
      <dsp:spPr>
        <a:xfrm>
          <a:off x="4328207" y="2061587"/>
          <a:ext cx="91440" cy="5370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70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0A7656-43DE-4BF4-90E2-151CBE5C7C07}">
      <dsp:nvSpPr>
        <dsp:cNvPr id="0" name=""/>
        <dsp:cNvSpPr/>
      </dsp:nvSpPr>
      <dsp:spPr>
        <a:xfrm>
          <a:off x="1279341" y="2061587"/>
          <a:ext cx="3094585" cy="537076"/>
        </a:xfrm>
        <a:custGeom>
          <a:avLst/>
          <a:gdLst/>
          <a:ahLst/>
          <a:cxnLst/>
          <a:rect l="0" t="0" r="0" b="0"/>
          <a:pathLst>
            <a:path>
              <a:moveTo>
                <a:pt x="3094585" y="0"/>
              </a:moveTo>
              <a:lnTo>
                <a:pt x="3094585" y="268538"/>
              </a:lnTo>
              <a:lnTo>
                <a:pt x="0" y="268538"/>
              </a:lnTo>
              <a:lnTo>
                <a:pt x="0" y="5370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6A5FA1-4CFB-44AB-9DC9-7FC263941AF0}">
      <dsp:nvSpPr>
        <dsp:cNvPr id="0" name=""/>
        <dsp:cNvSpPr/>
      </dsp:nvSpPr>
      <dsp:spPr>
        <a:xfrm>
          <a:off x="3095172" y="782832"/>
          <a:ext cx="2557508" cy="1278754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1 x Inspector </a:t>
          </a:r>
        </a:p>
      </dsp:txBody>
      <dsp:txXfrm>
        <a:off x="3095172" y="782832"/>
        <a:ext cx="2557508" cy="1278754"/>
      </dsp:txXfrm>
    </dsp:sp>
    <dsp:sp modelId="{45C88D4C-C3C9-47F8-A740-E9926A79ADA1}">
      <dsp:nvSpPr>
        <dsp:cNvPr id="0" name=""/>
        <dsp:cNvSpPr/>
      </dsp:nvSpPr>
      <dsp:spPr>
        <a:xfrm>
          <a:off x="587" y="2598663"/>
          <a:ext cx="2557508" cy="1278754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u="sng" kern="1200" dirty="0"/>
            <a:t>Huntingdon Team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1 Sergeant 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7 Constables 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3 PCSO </a:t>
          </a:r>
        </a:p>
      </dsp:txBody>
      <dsp:txXfrm>
        <a:off x="587" y="2598663"/>
        <a:ext cx="2557508" cy="1278754"/>
      </dsp:txXfrm>
    </dsp:sp>
    <dsp:sp modelId="{49DFB156-EE9C-458F-8474-2B1E2EEAD58E}">
      <dsp:nvSpPr>
        <dsp:cNvPr id="0" name=""/>
        <dsp:cNvSpPr/>
      </dsp:nvSpPr>
      <dsp:spPr>
        <a:xfrm>
          <a:off x="3095172" y="2598663"/>
          <a:ext cx="2557508" cy="1278754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u="sng" kern="1200" dirty="0"/>
            <a:t>St Ives &amp; Ramsey Team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1 Sergeant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2 Constables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2 PCSO</a:t>
          </a:r>
        </a:p>
      </dsp:txBody>
      <dsp:txXfrm>
        <a:off x="3095172" y="2598663"/>
        <a:ext cx="2557508" cy="1278754"/>
      </dsp:txXfrm>
    </dsp:sp>
    <dsp:sp modelId="{4EBA81CE-4760-49F9-930D-38E2DBD96FC8}">
      <dsp:nvSpPr>
        <dsp:cNvPr id="0" name=""/>
        <dsp:cNvSpPr/>
      </dsp:nvSpPr>
      <dsp:spPr>
        <a:xfrm>
          <a:off x="6189758" y="2598663"/>
          <a:ext cx="2557508" cy="1278754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u="sng" kern="1200" dirty="0"/>
            <a:t>St Neots Team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1 Sergeant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4 Constables 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1 PCSO </a:t>
          </a:r>
        </a:p>
      </dsp:txBody>
      <dsp:txXfrm>
        <a:off x="6189758" y="2598663"/>
        <a:ext cx="2557508" cy="12787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215DD-EF7C-4C8B-9F20-5628EDA39B8F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E9FE80-F19A-4FF1-BE78-C1D905739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524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2D6B8-3756-4DD3-B0C9-9034345791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7DBA60-19EA-47F7-9D2B-4AB01D4469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9F3F29-A78C-4916-9B8E-B71EDC30E8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97C562-066A-48A4-A723-D287D5CF0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43D08A-E359-4367-BFAD-B1F1BBC2F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890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B9700-AD59-41CF-BA7B-D10C07C8A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68416-E752-4D89-B5CA-BE31EBE347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1C980A-DA69-4019-8EAC-8A3F42407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7C7A2C-0CF8-4229-B793-734F8B67C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A43678-C3A9-4FE1-B38D-50382AFA3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992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C5828-F07B-4A2E-A793-AFF8E0513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399D3B-D862-4838-8CDD-BEE13A283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12D9D9-E137-4312-A8C9-0AE1AF650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09A71-F85B-435B-A2CC-23024E8DC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265DD4-8879-4EC0-AA33-ACC28FEBE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585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B5191-D0B6-4CDD-BA46-210CCCDA9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5CDE32-D33A-4455-B9E3-8AE36AA0A3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D56A88-3599-4838-9496-17730D6580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1BE00F-64E3-4DB3-9EDB-CCCD3E190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33F42B-3C2C-4239-8548-A75765F02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76FB13-A85E-4E19-A62B-A28DD19D37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0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FA4F8-2F90-40B2-BE3B-2BFEB0A26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111628-2EDA-475C-A0F8-80613FD0CD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88FA71-E299-43FE-9721-03139DA4A5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C4AA9F-5D31-4AF0-91CC-8D0EFC10A1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268961E-45CC-49FB-8807-64C34202B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7CE830-0678-45F5-8223-0004F33D2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385375-579F-4E77-B7E1-4A3C9FF78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1B61B5-FDC7-4724-99D4-0ECE1BE06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315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8B448-1DB6-44FF-91CB-001DB9BE2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6E598B-C4F3-4339-B590-1CE4AD262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5467D4-5114-4734-AC82-56CE48EC1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1AAD40-A348-4A53-92F4-0A551D68A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780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5234656-885D-4192-8CDE-2E525F7CB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6FE5AF-0A67-4641-AB50-31D30E0E2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4BCC91-31B0-47AB-92C4-702D70787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711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CEF8E-1CB9-448D-B8C3-F6AF9D27C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AB731-1725-4AD4-8FB8-3468AB15F6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9D480C-EAF4-4674-A688-D4AD09620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DAAC00-DF94-4FF5-BF0B-B93F8EAA4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B78069-7360-45F9-A59D-2B67BD51C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428AC8-FE1B-47BD-9C27-6D19533A6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98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E9E6C-976F-452B-A08E-D0E55C089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FF46068-B22C-49EF-9CE4-A020B17713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897757-CBF6-4B4C-96FA-D0AB42CDF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DB4DA7-45CA-457D-84FC-F2C2BAC07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1F784E-95CF-49E0-9014-0D3030A5A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C23E0B-5C2D-4DCE-9B1E-A0587169E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975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98C4-8335-44F0-92BE-A1EB4D8E5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58F793-BCC9-48C2-B7CD-5B0AC4C15B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FB87B8-96D5-4091-9A30-D7CC778AC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25AC21-518D-4496-BB29-A8DD110A9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01617D-4E24-4CF6-80BA-E6C1B1B29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445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03EB37-CCE2-46EF-8FF0-8275A810E5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2E1FD5-71DE-47AD-926E-29A9088CFD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7DE4D4-CA46-444D-82CE-9377D4A9D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6D83AD-2A19-4312-97C9-F3289C9B2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D9A8CA-9230-48DF-B7F1-909785281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441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456848-8067-46EB-B035-3DF6CDE60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E80CC-9061-4C97-AE4C-AC4513B564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52AB0-455E-4450-A96A-A30A5940C5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5DC1E-27C0-4DE1-9A08-5925204C0B7B}" type="datetimeFigureOut">
              <a:rPr lang="en-GB" smtClean="0"/>
              <a:t>08/03/2023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77F94B-315A-417D-B93D-9194A07101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DD75CD-A4FA-4109-8F5E-B3EAC3ADA4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4EE90-5AAC-4616-AD16-E2CE32ECA2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532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4973216" cy="6858000"/>
          </a:xfrm>
          <a:solidFill>
            <a:srgbClr val="002060"/>
          </a:solidFill>
        </p:spPr>
        <p:txBody>
          <a:bodyPr anchor="ctr">
            <a:normAutofit/>
          </a:bodyPr>
          <a:lstStyle/>
          <a:p>
            <a:pPr algn="ctr"/>
            <a:r>
              <a:rPr lang="en-GB" sz="8800" b="1" dirty="0">
                <a:solidFill>
                  <a:schemeClr val="bg1"/>
                </a:solidFill>
              </a:rPr>
              <a:t>Welcome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6274" y="350240"/>
            <a:ext cx="1809301" cy="2783540"/>
          </a:xfrm>
          <a:prstGeom prst="rect">
            <a:avLst/>
          </a:prstGeom>
        </p:spPr>
      </p:pic>
      <p:pic>
        <p:nvPicPr>
          <p:cNvPr id="8" name="Picture 2" descr="Map of Huntingdonshire District">
            <a:extLst>
              <a:ext uri="{FF2B5EF4-FFF2-40B4-BE49-F238E27FC236}">
                <a16:creationId xmlns:a16="http://schemas.microsoft.com/office/drawing/2014/main" id="{21D30F95-E4EA-435E-93E6-793A62776E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5923968" y="3488444"/>
            <a:ext cx="5455917" cy="2837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59191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82F7637-5F0E-443D-B5C5-5D5049D8D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639" y="1170099"/>
            <a:ext cx="9320567" cy="4416969"/>
          </a:xfrm>
        </p:spPr>
        <p:txBody>
          <a:bodyPr anchor="ctr"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GB" sz="1600" b="1" dirty="0"/>
              <a:t>Welcome and introduction </a:t>
            </a:r>
            <a:r>
              <a:rPr lang="en-GB" sz="1600" dirty="0"/>
              <a:t>– Sophie Terrill</a:t>
            </a:r>
          </a:p>
          <a:p>
            <a:pPr>
              <a:lnSpc>
                <a:spcPct val="150000"/>
              </a:lnSpc>
            </a:pPr>
            <a:r>
              <a:rPr lang="en-GB" sz="1600" b="1" dirty="0"/>
              <a:t>Huntingdonshire Policing Structure / Presentation, local update </a:t>
            </a:r>
            <a:r>
              <a:rPr lang="en-GB" sz="1600" dirty="0"/>
              <a:t> - Inspector Colin Norden</a:t>
            </a:r>
          </a:p>
          <a:p>
            <a:pPr>
              <a:lnSpc>
                <a:spcPct val="150000"/>
              </a:lnSpc>
            </a:pPr>
            <a:r>
              <a:rPr lang="en-GB" sz="1600" b="1" dirty="0"/>
              <a:t>Crime Update </a:t>
            </a:r>
            <a:r>
              <a:rPr lang="en-GB" sz="1600" dirty="0"/>
              <a:t>– Inspector Colin Norden</a:t>
            </a:r>
          </a:p>
          <a:p>
            <a:pPr lvl="0">
              <a:lnSpc>
                <a:spcPct val="150000"/>
              </a:lnSpc>
            </a:pPr>
            <a:r>
              <a:rPr lang="en-GB" sz="1600" b="1" dirty="0"/>
              <a:t>Survey Results </a:t>
            </a:r>
            <a:r>
              <a:rPr lang="en-GB" sz="1600" dirty="0"/>
              <a:t>– Sophie Terrill, Think Communities Place Coordinator.</a:t>
            </a:r>
          </a:p>
          <a:p>
            <a:pPr lvl="0">
              <a:lnSpc>
                <a:spcPct val="150000"/>
              </a:lnSpc>
            </a:pPr>
            <a:r>
              <a:rPr lang="en-GB" sz="1600" b="1" dirty="0"/>
              <a:t>Public comments</a:t>
            </a:r>
            <a:r>
              <a:rPr lang="en-GB" sz="1600" dirty="0"/>
              <a:t> – please use chat to indicate you would like a 3-5 min slot to discuss an issue (you will be invited by the chair).</a:t>
            </a:r>
            <a:endParaRPr lang="en-GB" sz="1600" b="1" dirty="0"/>
          </a:p>
          <a:p>
            <a:pPr lvl="0">
              <a:lnSpc>
                <a:spcPct val="150000"/>
              </a:lnSpc>
            </a:pPr>
            <a:r>
              <a:rPr lang="en-GB" sz="1600" b="1" dirty="0"/>
              <a:t>Summary</a:t>
            </a:r>
            <a:r>
              <a:rPr lang="en-GB" sz="1600" dirty="0"/>
              <a:t> and local action setting. 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40" y="154497"/>
            <a:ext cx="9320568" cy="719859"/>
          </a:xfrm>
          <a:solidFill>
            <a:srgbClr val="002060"/>
          </a:solidFill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Agenda comments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54497"/>
            <a:ext cx="1809301" cy="278354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41EC1C2-C362-48E9-96C2-BF88C4840D46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</p:spTree>
    <p:extLst>
      <p:ext uri="{BB962C8B-B14F-4D97-AF65-F5344CB8AC3E}">
        <p14:creationId xmlns:p14="http://schemas.microsoft.com/office/powerpoint/2010/main" val="287086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82F7637-5F0E-443D-B5C5-5D5049D8D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640" y="1170099"/>
            <a:ext cx="9320568" cy="4660250"/>
          </a:xfrm>
        </p:spPr>
        <p:txBody>
          <a:bodyPr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  <a:p>
            <a:pPr>
              <a:lnSpc>
                <a:spcPct val="100000"/>
              </a:lnSpc>
            </a:pPr>
            <a:endParaRPr lang="en-GB" sz="2400" dirty="0"/>
          </a:p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2400" dirty="0"/>
              <a:t> 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40" y="154497"/>
            <a:ext cx="9320568" cy="719859"/>
          </a:xfrm>
          <a:solidFill>
            <a:srgbClr val="002060"/>
          </a:solidFill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Huntingdonshire Policing Structure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61411"/>
            <a:ext cx="1809301" cy="278354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270C4FD-5BDD-4248-A1C8-9926C3E448D1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ED4DAD9-D734-4D7E-9B30-A9DE0A44D86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7535964"/>
              </p:ext>
            </p:extLst>
          </p:nvPr>
        </p:nvGraphicFramePr>
        <p:xfrm>
          <a:off x="832374" y="132436"/>
          <a:ext cx="8747854" cy="4660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29829CF-5020-4D5A-B7E5-F96427D0CDA6}"/>
              </a:ext>
            </a:extLst>
          </p:cNvPr>
          <p:cNvSpPr txBox="1"/>
          <p:nvPr/>
        </p:nvSpPr>
        <p:spPr>
          <a:xfrm>
            <a:off x="363543" y="4155281"/>
            <a:ext cx="2070217" cy="1754326"/>
          </a:xfrm>
          <a:prstGeom prst="rect">
            <a:avLst/>
          </a:prstGeom>
          <a:solidFill>
            <a:srgbClr val="002060"/>
          </a:solidFill>
        </p:spPr>
        <p:txBody>
          <a:bodyPr wrap="square" rtlCol="0" anchor="ctr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Five - 24/7 Reactive policing teams approximately 1 Inspector, 5 Sergeants and 30 Officers per team.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B3CB3D-78C3-4B7A-AF57-98605F06C1E9}"/>
              </a:ext>
            </a:extLst>
          </p:cNvPr>
          <p:cNvSpPr txBox="1"/>
          <p:nvPr/>
        </p:nvSpPr>
        <p:spPr>
          <a:xfrm>
            <a:off x="2656799" y="4156982"/>
            <a:ext cx="2070217" cy="1477328"/>
          </a:xfrm>
          <a:prstGeom prst="rect">
            <a:avLst/>
          </a:prstGeom>
          <a:solidFill>
            <a:srgbClr val="002060"/>
          </a:solidFill>
        </p:spPr>
        <p:txBody>
          <a:bodyPr wrap="square" rtlCol="0" anchor="ctr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dirty="0">
                <a:solidFill>
                  <a:schemeClr val="bg1"/>
                </a:solidFill>
              </a:rPr>
              <a:t>CID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08FEF2-4821-4363-B3F1-907C63A7464A}"/>
              </a:ext>
            </a:extLst>
          </p:cNvPr>
          <p:cNvSpPr txBox="1"/>
          <p:nvPr/>
        </p:nvSpPr>
        <p:spPr>
          <a:xfrm>
            <a:off x="4971885" y="4158683"/>
            <a:ext cx="2070217" cy="1477328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Specialist team such as Traffic, Firearms, dogs unit, Rural community action teams,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10E38A-D033-4A3F-A8CF-2663B1929BDD}"/>
              </a:ext>
            </a:extLst>
          </p:cNvPr>
          <p:cNvSpPr txBox="1"/>
          <p:nvPr/>
        </p:nvSpPr>
        <p:spPr>
          <a:xfrm>
            <a:off x="7247933" y="4156982"/>
            <a:ext cx="2070217" cy="1477328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dirty="0">
                <a:solidFill>
                  <a:schemeClr val="bg1"/>
                </a:solidFill>
              </a:rPr>
              <a:t>Operational support  (including drones). 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2AA9C3-77E0-4E6F-9068-F1EA142A81C9}"/>
              </a:ext>
            </a:extLst>
          </p:cNvPr>
          <p:cNvSpPr txBox="1"/>
          <p:nvPr/>
        </p:nvSpPr>
        <p:spPr>
          <a:xfrm>
            <a:off x="9563019" y="4156982"/>
            <a:ext cx="2070217" cy="1477328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dirty="0">
                <a:solidFill>
                  <a:schemeClr val="bg1"/>
                </a:solidFill>
              </a:rPr>
              <a:t>Neighbourhood support team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205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5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883" y="123746"/>
            <a:ext cx="9320568" cy="719859"/>
          </a:xfrm>
          <a:solidFill>
            <a:srgbClr val="002060"/>
          </a:solidFill>
        </p:spPr>
        <p:txBody>
          <a:bodyPr anchor="b">
            <a:normAutofit fontScale="90000"/>
          </a:bodyPr>
          <a:lstStyle/>
          <a:p>
            <a:r>
              <a:rPr lang="en-GB" sz="3600" b="1" dirty="0">
                <a:solidFill>
                  <a:schemeClr val="bg1"/>
                </a:solidFill>
                <a:latin typeface="+mn-lt"/>
              </a:rPr>
              <a:t>Crime Update – latest 3 months vs 3 months before. </a:t>
            </a:r>
            <a:endParaRPr lang="en-GB" sz="3600" b="1" dirty="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74663"/>
            <a:ext cx="1809301" cy="2783540"/>
          </a:xfrm>
          <a:prstGeom prst="rect">
            <a:avLst/>
          </a:prstGeom>
        </p:spPr>
      </p:pic>
      <p:sp>
        <p:nvSpPr>
          <p:cNvPr id="6" name="Arrow: Up 5">
            <a:extLst>
              <a:ext uri="{FF2B5EF4-FFF2-40B4-BE49-F238E27FC236}">
                <a16:creationId xmlns:a16="http://schemas.microsoft.com/office/drawing/2014/main" id="{652FCFDE-F0D6-4E95-A94A-B940B53CD769}"/>
              </a:ext>
            </a:extLst>
          </p:cNvPr>
          <p:cNvSpPr/>
          <p:nvPr/>
        </p:nvSpPr>
        <p:spPr>
          <a:xfrm rot="10800000">
            <a:off x="191044" y="1075064"/>
            <a:ext cx="1809301" cy="1972936"/>
          </a:xfrm>
          <a:prstGeom prst="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464632-8907-416B-9311-E520203C9FDB}"/>
              </a:ext>
            </a:extLst>
          </p:cNvPr>
          <p:cNvSpPr txBox="1">
            <a:spLocks/>
          </p:cNvSpPr>
          <p:nvPr/>
        </p:nvSpPr>
        <p:spPr>
          <a:xfrm>
            <a:off x="182655" y="3313044"/>
            <a:ext cx="1809301" cy="1703782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  <a:latin typeface="+mn-lt"/>
              </a:rPr>
              <a:t>Drugs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+mn-lt"/>
              </a:rPr>
              <a:t> </a:t>
            </a:r>
            <a:r>
              <a:rPr lang="en-GB" sz="3200" b="1" dirty="0">
                <a:solidFill>
                  <a:schemeClr val="bg1"/>
                </a:solidFill>
                <a:latin typeface="+mn-lt"/>
              </a:rPr>
              <a:t> 146 vs 92</a:t>
            </a:r>
          </a:p>
        </p:txBody>
      </p:sp>
      <p:sp>
        <p:nvSpPr>
          <p:cNvPr id="9" name="Arrow: Up 8">
            <a:extLst>
              <a:ext uri="{FF2B5EF4-FFF2-40B4-BE49-F238E27FC236}">
                <a16:creationId xmlns:a16="http://schemas.microsoft.com/office/drawing/2014/main" id="{DDB9283E-3656-4428-BC6A-64DAD77B9253}"/>
              </a:ext>
            </a:extLst>
          </p:cNvPr>
          <p:cNvSpPr/>
          <p:nvPr/>
        </p:nvSpPr>
        <p:spPr>
          <a:xfrm>
            <a:off x="2044586" y="1075064"/>
            <a:ext cx="1809301" cy="1972936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BE69E0B-1637-4F1F-9C1A-9A32BF000FB3}"/>
              </a:ext>
            </a:extLst>
          </p:cNvPr>
          <p:cNvSpPr txBox="1">
            <a:spLocks/>
          </p:cNvSpPr>
          <p:nvPr/>
        </p:nvSpPr>
        <p:spPr>
          <a:xfrm>
            <a:off x="2068594" y="3313044"/>
            <a:ext cx="1809301" cy="1703782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  <a:latin typeface="+mn-lt"/>
              </a:rPr>
              <a:t>Dwelling burglary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+mn-lt"/>
              </a:rPr>
              <a:t> </a:t>
            </a:r>
            <a:br>
              <a:rPr lang="en-GB" sz="1800" dirty="0">
                <a:solidFill>
                  <a:schemeClr val="bg1"/>
                </a:solidFill>
                <a:latin typeface="+mn-lt"/>
              </a:rPr>
            </a:br>
            <a:r>
              <a:rPr lang="en-GB" sz="3600" b="1" dirty="0">
                <a:solidFill>
                  <a:schemeClr val="bg1"/>
                </a:solidFill>
                <a:latin typeface="+mn-lt"/>
              </a:rPr>
              <a:t>42 vs 55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68B012A4-483D-4EBD-8CCB-D7027496E6F8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00D73CC-2DCE-4611-9812-2D72C9E50A9F}"/>
              </a:ext>
            </a:extLst>
          </p:cNvPr>
          <p:cNvSpPr txBox="1">
            <a:spLocks/>
          </p:cNvSpPr>
          <p:nvPr/>
        </p:nvSpPr>
        <p:spPr>
          <a:xfrm>
            <a:off x="3954533" y="3313044"/>
            <a:ext cx="1809301" cy="1703782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  <a:latin typeface="+mn-lt"/>
              </a:rPr>
              <a:t>Robbery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+mn-lt"/>
              </a:rPr>
              <a:t> </a:t>
            </a:r>
            <a:br>
              <a:rPr lang="en-GB" sz="1800" dirty="0">
                <a:solidFill>
                  <a:schemeClr val="bg1"/>
                </a:solidFill>
                <a:latin typeface="+mn-lt"/>
              </a:rPr>
            </a:br>
            <a:r>
              <a:rPr lang="en-GB" sz="3600" b="1" dirty="0">
                <a:solidFill>
                  <a:schemeClr val="bg1"/>
                </a:solidFill>
                <a:latin typeface="+mn-lt"/>
              </a:rPr>
              <a:t>15 vs 11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A5DC6BBB-A7BF-4FB1-9D4A-7B0FB4C7FD9C}"/>
              </a:ext>
            </a:extLst>
          </p:cNvPr>
          <p:cNvSpPr txBox="1">
            <a:spLocks/>
          </p:cNvSpPr>
          <p:nvPr/>
        </p:nvSpPr>
        <p:spPr>
          <a:xfrm>
            <a:off x="7764719" y="3308379"/>
            <a:ext cx="1809301" cy="1703782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b="1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All Racially Aggravated Crime</a:t>
            </a:r>
            <a:r>
              <a:rPr lang="en-GB" sz="1400" dirty="0"/>
              <a:t> </a:t>
            </a:r>
            <a:r>
              <a:rPr lang="en-GB" sz="1400" dirty="0">
                <a:solidFill>
                  <a:schemeClr val="bg1"/>
                </a:solidFill>
                <a:latin typeface="+mn-lt"/>
              </a:rPr>
              <a:t> </a:t>
            </a:r>
            <a:br>
              <a:rPr lang="en-GB" sz="1800" dirty="0">
                <a:solidFill>
                  <a:schemeClr val="bg1"/>
                </a:solidFill>
                <a:latin typeface="+mn-lt"/>
              </a:rPr>
            </a:br>
            <a:r>
              <a:rPr lang="en-GB" sz="3600" b="1" dirty="0">
                <a:solidFill>
                  <a:schemeClr val="bg1"/>
                </a:solidFill>
                <a:latin typeface="+mn-lt"/>
              </a:rPr>
              <a:t>12 vs 19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E7540FB0-ADC0-4769-B308-C21E5AD2BBA3}"/>
              </a:ext>
            </a:extLst>
          </p:cNvPr>
          <p:cNvSpPr txBox="1">
            <a:spLocks/>
          </p:cNvSpPr>
          <p:nvPr/>
        </p:nvSpPr>
        <p:spPr>
          <a:xfrm>
            <a:off x="5859626" y="3313044"/>
            <a:ext cx="1809301" cy="1703782"/>
          </a:xfrm>
          <a:prstGeom prst="rect">
            <a:avLst/>
          </a:prstGeom>
          <a:solidFill>
            <a:srgbClr val="00206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400" dirty="0">
                <a:solidFill>
                  <a:schemeClr val="bg1"/>
                </a:solidFill>
                <a:latin typeface="+mn-lt"/>
              </a:rPr>
              <a:t>Weapons</a:t>
            </a:r>
          </a:p>
          <a:p>
            <a:pPr algn="ctr"/>
            <a:r>
              <a:rPr lang="en-GB" sz="1400" dirty="0">
                <a:solidFill>
                  <a:schemeClr val="bg1"/>
                </a:solidFill>
                <a:latin typeface="+mn-lt"/>
              </a:rPr>
              <a:t> </a:t>
            </a:r>
            <a:br>
              <a:rPr lang="en-GB" sz="1800" dirty="0">
                <a:solidFill>
                  <a:schemeClr val="bg1"/>
                </a:solidFill>
                <a:latin typeface="+mn-lt"/>
              </a:rPr>
            </a:br>
            <a:r>
              <a:rPr lang="en-GB" sz="3600" b="1" dirty="0">
                <a:solidFill>
                  <a:schemeClr val="bg1"/>
                </a:solidFill>
                <a:latin typeface="+mn-lt"/>
              </a:rPr>
              <a:t>35 vs 20</a:t>
            </a:r>
          </a:p>
        </p:txBody>
      </p:sp>
      <p:sp>
        <p:nvSpPr>
          <p:cNvPr id="16" name="Arrow: Up 15">
            <a:extLst>
              <a:ext uri="{FF2B5EF4-FFF2-40B4-BE49-F238E27FC236}">
                <a16:creationId xmlns:a16="http://schemas.microsoft.com/office/drawing/2014/main" id="{165A8B8F-0184-4812-B0A0-74701DFBD4B1}"/>
              </a:ext>
            </a:extLst>
          </p:cNvPr>
          <p:cNvSpPr/>
          <p:nvPr/>
        </p:nvSpPr>
        <p:spPr>
          <a:xfrm rot="10800000">
            <a:off x="5852344" y="1095083"/>
            <a:ext cx="1809301" cy="1972937"/>
          </a:xfrm>
          <a:prstGeom prst="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0" name="Arrow: Up 19">
            <a:extLst>
              <a:ext uri="{FF2B5EF4-FFF2-40B4-BE49-F238E27FC236}">
                <a16:creationId xmlns:a16="http://schemas.microsoft.com/office/drawing/2014/main" id="{3CC878C5-5EF3-B7AF-1B24-13A9B13CB774}"/>
              </a:ext>
            </a:extLst>
          </p:cNvPr>
          <p:cNvSpPr/>
          <p:nvPr/>
        </p:nvSpPr>
        <p:spPr>
          <a:xfrm rot="10800000">
            <a:off x="3956961" y="1075064"/>
            <a:ext cx="1809301" cy="1972936"/>
          </a:xfrm>
          <a:prstGeom prst="up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21" name="Arrow: Up 20">
            <a:extLst>
              <a:ext uri="{FF2B5EF4-FFF2-40B4-BE49-F238E27FC236}">
                <a16:creationId xmlns:a16="http://schemas.microsoft.com/office/drawing/2014/main" id="{199232D6-489C-F551-BC82-DDC795949C2A}"/>
              </a:ext>
            </a:extLst>
          </p:cNvPr>
          <p:cNvSpPr/>
          <p:nvPr/>
        </p:nvSpPr>
        <p:spPr>
          <a:xfrm>
            <a:off x="7785869" y="1095084"/>
            <a:ext cx="1809301" cy="1972936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608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6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82F7637-5F0E-443D-B5C5-5D5049D8D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640" y="1170099"/>
            <a:ext cx="9320568" cy="4660250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2400" dirty="0"/>
              <a:t> </a:t>
            </a:r>
            <a:r>
              <a:rPr lang="en-GB" sz="6600" dirty="0"/>
              <a:t>What do we do and why? </a:t>
            </a:r>
          </a:p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  <a:p>
            <a:pPr marL="0" indent="0">
              <a:lnSpc>
                <a:spcPct val="100000"/>
              </a:lnSpc>
              <a:buNone/>
            </a:pPr>
            <a:endParaRPr lang="en-GB" sz="2400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40" y="154497"/>
            <a:ext cx="9320568" cy="719859"/>
          </a:xfrm>
          <a:solidFill>
            <a:srgbClr val="002060"/>
          </a:solidFill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What are we focusing on? 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61411"/>
            <a:ext cx="1809301" cy="278354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270C4FD-5BDD-4248-A1C8-9926C3E448D1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</p:spTree>
    <p:extLst>
      <p:ext uri="{BB962C8B-B14F-4D97-AF65-F5344CB8AC3E}">
        <p14:creationId xmlns:p14="http://schemas.microsoft.com/office/powerpoint/2010/main" val="949242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40" y="154497"/>
            <a:ext cx="9320568" cy="719859"/>
          </a:xfrm>
          <a:solidFill>
            <a:srgbClr val="002060"/>
          </a:solidFill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What are we focusing on? </a:t>
            </a:r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61411"/>
            <a:ext cx="1809301" cy="278354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270C4FD-5BDD-4248-A1C8-9926C3E448D1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E092A-2C84-D8CE-1CA6-0E19CA7DD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640" y="1103730"/>
            <a:ext cx="9320568" cy="43513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/>
              <a:t>Stop Search &amp; ASB in Huntingdon Town Centre.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neighbourhood team in Huntingdonshire conduct 25% of the forces stop searches.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We have a positive find rate of between 50-60% almost double the force average and well above the national average.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So why do we do it? </a:t>
            </a:r>
          </a:p>
          <a:p>
            <a:pPr marL="0" indent="0">
              <a:buNone/>
            </a:pPr>
            <a:endParaRPr lang="en-GB" dirty="0"/>
          </a:p>
          <a:p>
            <a:pPr marL="0" indent="0" algn="r">
              <a:buNone/>
            </a:pPr>
            <a:r>
              <a:rPr lang="en-GB" dirty="0"/>
              <a:t> </a:t>
            </a:r>
            <a:r>
              <a:rPr lang="en-GB" sz="1200" dirty="0"/>
              <a:t>Data based on last 6 months.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8270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floor&#10;&#10;Description automatically generated">
            <a:extLst>
              <a:ext uri="{FF2B5EF4-FFF2-40B4-BE49-F238E27FC236}">
                <a16:creationId xmlns:a16="http://schemas.microsoft.com/office/drawing/2014/main" id="{612282C8-0980-E7C8-7FF4-E58A98CA302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31" b="19496"/>
          <a:stretch/>
        </p:blipFill>
        <p:spPr>
          <a:xfrm rot="5400000">
            <a:off x="-1516040" y="1847090"/>
            <a:ext cx="6333220" cy="2991173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7C5306BC-5CD1-65AF-7952-8162AB0F26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58766" y="163091"/>
            <a:ext cx="3278292" cy="2572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8646517D-3B2D-F100-6840-A9B240785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01632" y="2336728"/>
            <a:ext cx="3129419" cy="4172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C2219708-BC16-1BF2-0B22-BC4EA64974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26" t="14076" b="36274"/>
          <a:stretch/>
        </p:blipFill>
        <p:spPr bwMode="auto">
          <a:xfrm rot="5400000">
            <a:off x="9586819" y="-341209"/>
            <a:ext cx="1926957" cy="2961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08C04E2F-105E-99E5-ABC6-E9B2AAC25F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00" t="11429" r="11083" b="10907"/>
          <a:stretch/>
        </p:blipFill>
        <p:spPr bwMode="auto">
          <a:xfrm>
            <a:off x="6933901" y="3683462"/>
            <a:ext cx="982856" cy="282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2">
            <a:extLst>
              <a:ext uri="{FF2B5EF4-FFF2-40B4-BE49-F238E27FC236}">
                <a16:creationId xmlns:a16="http://schemas.microsoft.com/office/drawing/2014/main" id="{BEB9B871-6B6F-2B89-A06C-D5703419BA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122962" y="802006"/>
            <a:ext cx="3469911" cy="2087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E076E5B0-8BA1-F31C-9233-8EDEDBE934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69"/>
          <a:stretch/>
        </p:blipFill>
        <p:spPr bwMode="auto">
          <a:xfrm>
            <a:off x="7988948" y="3659115"/>
            <a:ext cx="836003" cy="285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C0AA19F3-CA11-3539-CDB5-7D8A797241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51" b="26887"/>
          <a:stretch/>
        </p:blipFill>
        <p:spPr bwMode="auto">
          <a:xfrm>
            <a:off x="3199899" y="2833653"/>
            <a:ext cx="3680260" cy="3675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615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82F7637-5F0E-443D-B5C5-5D5049D8D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640" y="1170099"/>
            <a:ext cx="9320568" cy="4660250"/>
          </a:xfrm>
        </p:spPr>
        <p:txBody>
          <a:bodyPr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Tonight's meeting influences how your local team prioritise their “proactive” work.</a:t>
            </a:r>
          </a:p>
          <a:p>
            <a:pPr lvl="0">
              <a:lnSpc>
                <a:spcPct val="150000"/>
              </a:lnSpc>
            </a:pPr>
            <a:r>
              <a:rPr lang="en-GB" sz="2400" dirty="0"/>
              <a:t>Influence – tell us what matters to you.</a:t>
            </a:r>
          </a:p>
          <a:p>
            <a:pPr lvl="0">
              <a:lnSpc>
                <a:spcPct val="150000"/>
              </a:lnSpc>
            </a:pPr>
            <a:r>
              <a:rPr lang="en-GB" sz="2400" dirty="0"/>
              <a:t>Action – we can impact on important </a:t>
            </a:r>
            <a:br>
              <a:rPr lang="en-GB" sz="2400" dirty="0"/>
            </a:br>
            <a:r>
              <a:rPr lang="en-GB" sz="2400" dirty="0"/>
              <a:t>issues you help us identify.</a:t>
            </a:r>
          </a:p>
          <a:p>
            <a:pPr lvl="0">
              <a:lnSpc>
                <a:spcPct val="150000"/>
              </a:lnSpc>
            </a:pPr>
            <a:r>
              <a:rPr lang="en-GB" sz="2400" dirty="0"/>
              <a:t>Answer – “you said we did” find out</a:t>
            </a:r>
            <a:br>
              <a:rPr lang="en-GB" sz="2400" dirty="0"/>
            </a:br>
            <a:r>
              <a:rPr lang="en-GB" sz="2400" dirty="0"/>
              <a:t>how your local team took action or will.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40" y="154497"/>
            <a:ext cx="9320568" cy="719859"/>
          </a:xfrm>
          <a:solidFill>
            <a:srgbClr val="002060"/>
          </a:solidFill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Survey introduction - </a:t>
            </a:r>
            <a:r>
              <a:rPr lang="en-GB" sz="3600" dirty="0">
                <a:solidFill>
                  <a:schemeClr val="bg1"/>
                </a:solidFill>
              </a:rPr>
              <a:t>Sophie Terrill</a:t>
            </a:r>
            <a:r>
              <a:rPr lang="en-GB" sz="3600" b="1" dirty="0">
                <a:solidFill>
                  <a:schemeClr val="bg1"/>
                </a:solidFill>
              </a:rPr>
              <a:t> 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61411"/>
            <a:ext cx="1809301" cy="278354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3270C4FD-5BDD-4248-A1C8-9926C3E448D1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</p:spTree>
    <p:extLst>
      <p:ext uri="{BB962C8B-B14F-4D97-AF65-F5344CB8AC3E}">
        <p14:creationId xmlns:p14="http://schemas.microsoft.com/office/powerpoint/2010/main" val="97725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82F7637-5F0E-443D-B5C5-5D5049D8D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640" y="1170099"/>
            <a:ext cx="9320568" cy="4383413"/>
          </a:xfrm>
        </p:spPr>
        <p:txBody>
          <a:bodyPr anchor="ctr">
            <a:noAutofit/>
          </a:bodyPr>
          <a:lstStyle/>
          <a:p>
            <a:pPr lvl="0">
              <a:lnSpc>
                <a:spcPct val="150000"/>
              </a:lnSpc>
            </a:pPr>
            <a:r>
              <a:rPr lang="en-GB" sz="2400" dirty="0"/>
              <a:t>Once we have shared the survey results we will ask for comments.</a:t>
            </a:r>
          </a:p>
          <a:p>
            <a:pPr lvl="0">
              <a:lnSpc>
                <a:spcPct val="150000"/>
              </a:lnSpc>
            </a:pPr>
            <a:r>
              <a:rPr lang="en-GB" sz="2400" dirty="0"/>
              <a:t>Feel free to turn your camera on or leave it off.</a:t>
            </a:r>
          </a:p>
          <a:p>
            <a:pPr lvl="0">
              <a:lnSpc>
                <a:spcPct val="150000"/>
              </a:lnSpc>
            </a:pPr>
            <a:r>
              <a:rPr lang="en-GB" sz="2400" dirty="0"/>
              <a:t>We may ask to speak to you further off line, this may be to protect you, others or simply to find out a little more. </a:t>
            </a:r>
          </a:p>
          <a:p>
            <a:pPr lvl="0">
              <a:lnSpc>
                <a:spcPct val="150000"/>
              </a:lnSpc>
            </a:pPr>
            <a:r>
              <a:rPr lang="en-GB" sz="2400" dirty="0"/>
              <a:t>Tonight is about Huntingdonshire. </a:t>
            </a:r>
          </a:p>
          <a:p>
            <a:pPr lvl="0">
              <a:lnSpc>
                <a:spcPct val="150000"/>
              </a:lnSpc>
            </a:pPr>
            <a:r>
              <a:rPr lang="en-GB" sz="2400" dirty="0"/>
              <a:t>We will try and given everyone that wants to speak a chance to speak. 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40" y="154497"/>
            <a:ext cx="9320568" cy="719859"/>
          </a:xfrm>
          <a:solidFill>
            <a:srgbClr val="002060"/>
          </a:solidFill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Survey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74663"/>
            <a:ext cx="1809301" cy="278354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88B3036-6DBD-415C-9465-DE517F24B2E6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</p:spTree>
    <p:extLst>
      <p:ext uri="{BB962C8B-B14F-4D97-AF65-F5344CB8AC3E}">
        <p14:creationId xmlns:p14="http://schemas.microsoft.com/office/powerpoint/2010/main" val="354582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40" y="154497"/>
            <a:ext cx="9320568" cy="719859"/>
          </a:xfrm>
          <a:solidFill>
            <a:srgbClr val="002060"/>
          </a:solidFill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Survey results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74663"/>
            <a:ext cx="1809301" cy="278354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874B0EC-0131-4A3F-9D12-A38F48D2C7D7}"/>
              </a:ext>
            </a:extLst>
          </p:cNvPr>
          <p:cNvSpPr txBox="1"/>
          <p:nvPr/>
        </p:nvSpPr>
        <p:spPr>
          <a:xfrm>
            <a:off x="6065803" y="2647553"/>
            <a:ext cx="35582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i="1" dirty="0">
                <a:latin typeface="Calibri" panose="020F0502020204030204" pitchFamily="34" charset="0"/>
                <a:ea typeface="Calibri" panose="020F0502020204030204" pitchFamily="34" charset="0"/>
              </a:rPr>
              <a:t>Parking &amp; traffic related concerns were raised in more that 50% of responses.  </a:t>
            </a:r>
            <a:endParaRPr lang="en-GB" sz="1800" i="1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F246B41-BFC1-4CA1-BF95-529D41C6D792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83B7C0-C73B-87F6-41FE-7FC494469F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65" t="-2936" r="-1465" b="41284"/>
          <a:stretch/>
        </p:blipFill>
        <p:spPr>
          <a:xfrm>
            <a:off x="273322" y="1082180"/>
            <a:ext cx="2328786" cy="42280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C01A63-6CAF-0602-F7D9-3E8C612F3E7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2980"/>
          <a:stretch/>
        </p:blipFill>
        <p:spPr>
          <a:xfrm>
            <a:off x="2610383" y="1283516"/>
            <a:ext cx="2400300" cy="3888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06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40" y="154497"/>
            <a:ext cx="9320568" cy="719859"/>
          </a:xfrm>
          <a:solidFill>
            <a:srgbClr val="002060"/>
          </a:solidFill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Survey results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74663"/>
            <a:ext cx="1809301" cy="278354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AC069FE8-019F-4D17-86B1-E1A74E2B0FCD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DAF2C26-DC6C-4578-825A-546E810CFAF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57"/>
          <a:stretch/>
        </p:blipFill>
        <p:spPr bwMode="auto">
          <a:xfrm>
            <a:off x="267424" y="1001405"/>
            <a:ext cx="9386784" cy="496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4263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40" y="154497"/>
            <a:ext cx="9320568" cy="719859"/>
          </a:xfrm>
          <a:solidFill>
            <a:srgbClr val="002060"/>
          </a:solidFill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Survey results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54497"/>
            <a:ext cx="1809301" cy="278354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B227DF99-C154-4D56-BAAA-DE2C6134934A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81C4A76-C0D5-4FFE-A2AF-2E799BD37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640" y="1170099"/>
            <a:ext cx="9320568" cy="4383413"/>
          </a:xfrm>
        </p:spPr>
        <p:txBody>
          <a:bodyPr anchor="t">
            <a:no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The top 3 concerns reported were, </a:t>
            </a:r>
          </a:p>
          <a:p>
            <a:pPr lvl="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GB" sz="2400" dirty="0"/>
              <a:t>Parking – Ramsey &amp; St Neots</a:t>
            </a:r>
          </a:p>
          <a:p>
            <a:pPr lvl="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GB" sz="2400" dirty="0"/>
              <a:t>Speeding – all areas </a:t>
            </a:r>
          </a:p>
          <a:p>
            <a:pPr lvl="0"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GB" sz="2400" dirty="0"/>
              <a:t>Drugs – all areas </a:t>
            </a:r>
          </a:p>
          <a:p>
            <a:pPr lvl="0">
              <a:lnSpc>
                <a:spcPct val="150000"/>
              </a:lnSpc>
            </a:pPr>
            <a:r>
              <a:rPr lang="en-GB" sz="2400" dirty="0"/>
              <a:t>We had 119 returns last month from under 16 year olds, their concerns, 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GB" sz="2400" dirty="0"/>
              <a:t> Knife crime.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GB" sz="2400" dirty="0"/>
              <a:t>Youth gangs. 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en-GB" sz="2400" dirty="0"/>
              <a:t>Sexual violence towards girls. </a:t>
            </a:r>
          </a:p>
          <a:p>
            <a:pPr marL="0" lvl="0" indent="0">
              <a:lnSpc>
                <a:spcPct val="150000"/>
              </a:lnSpc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078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40" y="154497"/>
            <a:ext cx="9320568" cy="719859"/>
          </a:xfrm>
          <a:solidFill>
            <a:srgbClr val="002060"/>
          </a:solidFill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Your view / Questions – (Non MBR ACRES)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76879"/>
            <a:ext cx="1809301" cy="278354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22E29C1-2C4F-49F3-97FE-88E731F2FA42}"/>
              </a:ext>
            </a:extLst>
          </p:cNvPr>
          <p:cNvSpPr txBox="1"/>
          <p:nvPr/>
        </p:nvSpPr>
        <p:spPr>
          <a:xfrm>
            <a:off x="258417" y="105576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Please wait to be invited to speak by the chair – thank you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D6F85D1-C0E9-4767-A2BE-55584E6C14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111" y="1839909"/>
            <a:ext cx="6380922" cy="293759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F1112AB-1058-41E6-B1EE-FA0FA7DAB77D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</p:spTree>
    <p:extLst>
      <p:ext uri="{BB962C8B-B14F-4D97-AF65-F5344CB8AC3E}">
        <p14:creationId xmlns:p14="http://schemas.microsoft.com/office/powerpoint/2010/main" val="19686750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673188C6-2AB2-42D9-8AEE-5ED5CF25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40" y="154497"/>
            <a:ext cx="9320568" cy="719859"/>
          </a:xfrm>
          <a:solidFill>
            <a:srgbClr val="002060"/>
          </a:solidFill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Next meeting..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580BFA7-8785-4469-B896-10E192C4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9059" y="174663"/>
            <a:ext cx="1809301" cy="278354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02715D8-93E1-4A73-BEEC-F13AEBF491B5}"/>
              </a:ext>
            </a:extLst>
          </p:cNvPr>
          <p:cNvSpPr txBox="1"/>
          <p:nvPr/>
        </p:nvSpPr>
        <p:spPr>
          <a:xfrm>
            <a:off x="886132" y="2635037"/>
            <a:ext cx="6974351" cy="1246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>
              <a:buNone/>
            </a:pPr>
            <a:r>
              <a:rPr lang="en-GB" sz="2500" dirty="0"/>
              <a:t>Next meeting, 13</a:t>
            </a:r>
            <a:r>
              <a:rPr lang="en-GB" sz="2500" baseline="30000" dirty="0"/>
              <a:t>th</a:t>
            </a:r>
            <a:r>
              <a:rPr lang="en-GB" sz="2500" dirty="0"/>
              <a:t> June 2023,</a:t>
            </a:r>
            <a:r>
              <a:rPr lang="en-GB" sz="2500" dirty="0">
                <a:highlight>
                  <a:srgbClr val="FFFF00"/>
                </a:highlight>
              </a:rPr>
              <a:t> </a:t>
            </a:r>
          </a:p>
          <a:p>
            <a:pPr marL="0" lvl="0" indent="0">
              <a:buNone/>
            </a:pPr>
            <a:r>
              <a:rPr lang="en-GB" sz="2500" dirty="0"/>
              <a:t>follow @HuntsCops or Policing Huntingdonshire for details. 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910A64F-9CFC-488B-A0F3-3EF35FF1D9E4}"/>
              </a:ext>
            </a:extLst>
          </p:cNvPr>
          <p:cNvSpPr txBox="1">
            <a:spLocks/>
          </p:cNvSpPr>
          <p:nvPr/>
        </p:nvSpPr>
        <p:spPr>
          <a:xfrm>
            <a:off x="333640" y="5963478"/>
            <a:ext cx="11524720" cy="719859"/>
          </a:xfrm>
          <a:prstGeom prst="rect">
            <a:avLst/>
          </a:prstGeom>
          <a:solidFill>
            <a:srgbClr val="00206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600" b="1" dirty="0">
                <a:solidFill>
                  <a:schemeClr val="bg1"/>
                </a:solidFill>
              </a:rPr>
              <a:t>Huntingdonshire</a:t>
            </a:r>
          </a:p>
        </p:txBody>
      </p:sp>
    </p:spTree>
    <p:extLst>
      <p:ext uri="{BB962C8B-B14F-4D97-AF65-F5344CB8AC3E}">
        <p14:creationId xmlns:p14="http://schemas.microsoft.com/office/powerpoint/2010/main" val="13663967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5BA380E09307459D9A3866129D8FF9" ma:contentTypeVersion="8" ma:contentTypeDescription="Create a new document." ma:contentTypeScope="" ma:versionID="4135164d15104c6cccd615028cac464d">
  <xsd:schema xmlns:xsd="http://www.w3.org/2001/XMLSchema" xmlns:xs="http://www.w3.org/2001/XMLSchema" xmlns:p="http://schemas.microsoft.com/office/2006/metadata/properties" xmlns:ns3="7630f69a-9371-4254-a07c-0617487c0049" xmlns:ns4="35d96e1a-e736-479d-b457-fb1a20f51e9b" targetNamespace="http://schemas.microsoft.com/office/2006/metadata/properties" ma:root="true" ma:fieldsID="a35a40f30841e6cecd97d78df9393e08" ns3:_="" ns4:_="">
    <xsd:import namespace="7630f69a-9371-4254-a07c-0617487c0049"/>
    <xsd:import namespace="35d96e1a-e736-479d-b457-fb1a20f51e9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30f69a-9371-4254-a07c-0617487c004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d96e1a-e736-479d-b457-fb1a20f51e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451F96-49DB-4E01-981B-091F1036BB43}">
  <ds:schemaRefs>
    <ds:schemaRef ds:uri="http://schemas.openxmlformats.org/package/2006/metadata/core-properties"/>
    <ds:schemaRef ds:uri="http://schemas.microsoft.com/office/infopath/2007/PartnerControls"/>
    <ds:schemaRef ds:uri="35d96e1a-e736-479d-b457-fb1a20f51e9b"/>
    <ds:schemaRef ds:uri="http://www.w3.org/XML/1998/namespace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7630f69a-9371-4254-a07c-0617487c0049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0D3E869-2AA6-431E-A07D-D36233EB0B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DC9F38-1AE3-41DC-8773-3486ED7B4F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630f69a-9371-4254-a07c-0617487c0049"/>
    <ds:schemaRef ds:uri="35d96e1a-e736-479d-b457-fb1a20f51e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3016</TotalTime>
  <Words>533</Words>
  <Application>Microsoft Office PowerPoint</Application>
  <PresentationFormat>Widescreen</PresentationFormat>
  <Paragraphs>105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Courier New</vt:lpstr>
      <vt:lpstr>Office Theme</vt:lpstr>
      <vt:lpstr>Welcome </vt:lpstr>
      <vt:lpstr>Agenda comments</vt:lpstr>
      <vt:lpstr>Huntingdonshire Policing Structure</vt:lpstr>
      <vt:lpstr>Crime Update – latest 3 months vs 3 months before. </vt:lpstr>
      <vt:lpstr>What are we focusing on? </vt:lpstr>
      <vt:lpstr>What are we focusing on? </vt:lpstr>
      <vt:lpstr>PowerPoint Presentation</vt:lpstr>
      <vt:lpstr>Survey introduction - Sophie Terrill  </vt:lpstr>
      <vt:lpstr>Survey</vt:lpstr>
      <vt:lpstr>Survey results</vt:lpstr>
      <vt:lpstr>Survey results</vt:lpstr>
      <vt:lpstr>Survey results</vt:lpstr>
      <vt:lpstr>Your view / Questions – (Non MBR ACRES) </vt:lpstr>
      <vt:lpstr>Next meeting..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ROGERSON, Paul 1668</dc:creator>
  <cp:lastModifiedBy>NORDEN, Colin 2182</cp:lastModifiedBy>
  <cp:revision>91</cp:revision>
  <dcterms:created xsi:type="dcterms:W3CDTF">2021-08-16T18:31:23Z</dcterms:created>
  <dcterms:modified xsi:type="dcterms:W3CDTF">2023-03-08T15:28:28Z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8b5aee8-5735-4353-85b0-06b0f114040f_Enabled">
    <vt:lpwstr>true</vt:lpwstr>
  </property>
  <property fmtid="{D5CDD505-2E9C-101B-9397-08002B2CF9AE}" pid="3" name="MSIP_Label_b8b5aee8-5735-4353-85b0-06b0f114040f_SetDate">
    <vt:lpwstr>2021-08-16T18:31:23Z</vt:lpwstr>
  </property>
  <property fmtid="{D5CDD505-2E9C-101B-9397-08002B2CF9AE}" pid="4" name="MSIP_Label_b8b5aee8-5735-4353-85b0-06b0f114040f_Method">
    <vt:lpwstr>Standard</vt:lpwstr>
  </property>
  <property fmtid="{D5CDD505-2E9C-101B-9397-08002B2CF9AE}" pid="5" name="MSIP_Label_b8b5aee8-5735-4353-85b0-06b0f114040f_Name">
    <vt:lpwstr>b8b5aee8-5735-4353-85b0-06b0f114040f</vt:lpwstr>
  </property>
  <property fmtid="{D5CDD505-2E9C-101B-9397-08002B2CF9AE}" pid="6" name="MSIP_Label_b8b5aee8-5735-4353-85b0-06b0f114040f_SiteId">
    <vt:lpwstr>a3c59d1b-b8f1-4299-9d6a-39ad8f570422</vt:lpwstr>
  </property>
  <property fmtid="{D5CDD505-2E9C-101B-9397-08002B2CF9AE}" pid="7" name="MSIP_Label_b8b5aee8-5735-4353-85b0-06b0f114040f_ActionId">
    <vt:lpwstr>c866dddd-c737-4633-998f-0dd65b9f8f33</vt:lpwstr>
  </property>
  <property fmtid="{D5CDD505-2E9C-101B-9397-08002B2CF9AE}" pid="8" name="MSIP_Label_b8b5aee8-5735-4353-85b0-06b0f114040f_ContentBits">
    <vt:lpwstr>0</vt:lpwstr>
  </property>
  <property fmtid="{D5CDD505-2E9C-101B-9397-08002B2CF9AE}" pid="9" name="ContentTypeId">
    <vt:lpwstr>0x010100915BA380E09307459D9A3866129D8FF9</vt:lpwstr>
  </property>
</Properties>
</file>