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701" r:id="rId5"/>
  </p:sldMasterIdLst>
  <p:notesMasterIdLst>
    <p:notesMasterId r:id="rId21"/>
  </p:notesMasterIdLst>
  <p:handoutMasterIdLst>
    <p:handoutMasterId r:id="rId22"/>
  </p:handoutMasterIdLst>
  <p:sldIdLst>
    <p:sldId id="256" r:id="rId6"/>
    <p:sldId id="309" r:id="rId7"/>
    <p:sldId id="317" r:id="rId8"/>
    <p:sldId id="316" r:id="rId9"/>
    <p:sldId id="315" r:id="rId10"/>
    <p:sldId id="318" r:id="rId11"/>
    <p:sldId id="321" r:id="rId12"/>
    <p:sldId id="322" r:id="rId13"/>
    <p:sldId id="320" r:id="rId14"/>
    <p:sldId id="324" r:id="rId15"/>
    <p:sldId id="326" r:id="rId16"/>
    <p:sldId id="328" r:id="rId17"/>
    <p:sldId id="319" r:id="rId18"/>
    <p:sldId id="330" r:id="rId19"/>
    <p:sldId id="331" r:id="rId20"/>
  </p:sldIdLst>
  <p:sldSz cx="9144000" cy="6858000" type="screen4x3"/>
  <p:notesSz cx="6400800" cy="86868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w Johnson" initials="AJ" lastIdx="8" clrIdx="0">
    <p:extLst>
      <p:ext uri="{19B8F6BF-5375-455C-9EA6-DF929625EA0E}">
        <p15:presenceInfo xmlns:p15="http://schemas.microsoft.com/office/powerpoint/2012/main" userId="S::andrew.johnson@thornhillestates.co.uk::3bfa617f-e015-4549-bdc5-71b18ba323c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9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7675F7-5D12-4464-9975-5031ADBF7649}" v="2" dt="2020-12-22T20:43:25.4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82" autoAdjust="0"/>
    <p:restoredTop sz="85781" autoAdjust="0"/>
  </p:normalViewPr>
  <p:slideViewPr>
    <p:cSldViewPr>
      <p:cViewPr varScale="1">
        <p:scale>
          <a:sx n="96" d="100"/>
          <a:sy n="96" d="100"/>
        </p:scale>
        <p:origin x="2418" y="72"/>
      </p:cViewPr>
      <p:guideLst>
        <p:guide orient="horz" pos="2160"/>
        <p:guide pos="2880"/>
      </p:guideLst>
    </p:cSldViewPr>
  </p:slideViewPr>
  <p:notesTextViewPr>
    <p:cViewPr>
      <p:scale>
        <a:sx n="1" d="1"/>
        <a:sy n="1" d="1"/>
      </p:scale>
      <p:origin x="0" y="0"/>
    </p:cViewPr>
  </p:notesTextViewPr>
  <p:notesViewPr>
    <p:cSldViewPr>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761899B-6A09-432B-8F14-F955A12F4F1E}"/>
              </a:ext>
            </a:extLst>
          </p:cNvPr>
          <p:cNvSpPr>
            <a:spLocks noGrp="1"/>
          </p:cNvSpPr>
          <p:nvPr>
            <p:ph type="hdr" sz="quarter"/>
          </p:nvPr>
        </p:nvSpPr>
        <p:spPr>
          <a:xfrm>
            <a:off x="0" y="0"/>
            <a:ext cx="2773680" cy="435848"/>
          </a:xfrm>
          <a:prstGeom prst="rect">
            <a:avLst/>
          </a:prstGeom>
        </p:spPr>
        <p:txBody>
          <a:bodyPr vert="horz" lIns="84207" tIns="42104" rIns="84207" bIns="42104" rtlCol="0"/>
          <a:lstStyle>
            <a:lvl1pPr algn="l">
              <a:defRPr sz="1100"/>
            </a:lvl1pPr>
          </a:lstStyle>
          <a:p>
            <a:endParaRPr lang="en-GB"/>
          </a:p>
        </p:txBody>
      </p:sp>
      <p:sp>
        <p:nvSpPr>
          <p:cNvPr id="3" name="Date Placeholder 2">
            <a:extLst>
              <a:ext uri="{FF2B5EF4-FFF2-40B4-BE49-F238E27FC236}">
                <a16:creationId xmlns:a16="http://schemas.microsoft.com/office/drawing/2014/main" id="{2198A05B-7B20-4F69-82CF-BE4AF3D29D5F}"/>
              </a:ext>
            </a:extLst>
          </p:cNvPr>
          <p:cNvSpPr>
            <a:spLocks noGrp="1"/>
          </p:cNvSpPr>
          <p:nvPr>
            <p:ph type="dt" sz="quarter" idx="1"/>
          </p:nvPr>
        </p:nvSpPr>
        <p:spPr>
          <a:xfrm>
            <a:off x="3625639" y="0"/>
            <a:ext cx="2773680" cy="435848"/>
          </a:xfrm>
          <a:prstGeom prst="rect">
            <a:avLst/>
          </a:prstGeom>
        </p:spPr>
        <p:txBody>
          <a:bodyPr vert="horz" lIns="84207" tIns="42104" rIns="84207" bIns="42104" rtlCol="0"/>
          <a:lstStyle>
            <a:lvl1pPr algn="r">
              <a:defRPr sz="1100"/>
            </a:lvl1pPr>
          </a:lstStyle>
          <a:p>
            <a:fld id="{1F2D5A0B-BA36-4F0C-997A-36AE7E3B9BCD}" type="datetimeFigureOut">
              <a:rPr lang="en-GB" smtClean="0"/>
              <a:t>03/12/2021</a:t>
            </a:fld>
            <a:endParaRPr lang="en-GB"/>
          </a:p>
        </p:txBody>
      </p:sp>
      <p:sp>
        <p:nvSpPr>
          <p:cNvPr id="4" name="Footer Placeholder 3">
            <a:extLst>
              <a:ext uri="{FF2B5EF4-FFF2-40B4-BE49-F238E27FC236}">
                <a16:creationId xmlns:a16="http://schemas.microsoft.com/office/drawing/2014/main" id="{9FF1240D-C177-4723-901F-117CAC1EEB05}"/>
              </a:ext>
            </a:extLst>
          </p:cNvPr>
          <p:cNvSpPr>
            <a:spLocks noGrp="1"/>
          </p:cNvSpPr>
          <p:nvPr>
            <p:ph type="ftr" sz="quarter" idx="2"/>
          </p:nvPr>
        </p:nvSpPr>
        <p:spPr>
          <a:xfrm>
            <a:off x="0" y="8250953"/>
            <a:ext cx="2773680" cy="435848"/>
          </a:xfrm>
          <a:prstGeom prst="rect">
            <a:avLst/>
          </a:prstGeom>
        </p:spPr>
        <p:txBody>
          <a:bodyPr vert="horz" lIns="84207" tIns="42104" rIns="84207" bIns="42104" rtlCol="0" anchor="b"/>
          <a:lstStyle>
            <a:lvl1pPr algn="l">
              <a:defRPr sz="1100"/>
            </a:lvl1pPr>
          </a:lstStyle>
          <a:p>
            <a:endParaRPr lang="en-GB"/>
          </a:p>
        </p:txBody>
      </p:sp>
      <p:sp>
        <p:nvSpPr>
          <p:cNvPr id="5" name="Slide Number Placeholder 4">
            <a:extLst>
              <a:ext uri="{FF2B5EF4-FFF2-40B4-BE49-F238E27FC236}">
                <a16:creationId xmlns:a16="http://schemas.microsoft.com/office/drawing/2014/main" id="{375D2B10-EA6A-40A0-92FC-12753CF87528}"/>
              </a:ext>
            </a:extLst>
          </p:cNvPr>
          <p:cNvSpPr>
            <a:spLocks noGrp="1"/>
          </p:cNvSpPr>
          <p:nvPr>
            <p:ph type="sldNum" sz="quarter" idx="3"/>
          </p:nvPr>
        </p:nvSpPr>
        <p:spPr>
          <a:xfrm>
            <a:off x="3625639" y="8250953"/>
            <a:ext cx="2773680" cy="435848"/>
          </a:xfrm>
          <a:prstGeom prst="rect">
            <a:avLst/>
          </a:prstGeom>
        </p:spPr>
        <p:txBody>
          <a:bodyPr vert="horz" lIns="84207" tIns="42104" rIns="84207" bIns="42104" rtlCol="0" anchor="b"/>
          <a:lstStyle>
            <a:lvl1pPr algn="r">
              <a:defRPr sz="1100"/>
            </a:lvl1pPr>
          </a:lstStyle>
          <a:p>
            <a:fld id="{61F2E7D2-801E-4820-BBA4-FCC28B2F8A8D}" type="slidenum">
              <a:rPr lang="en-GB" smtClean="0"/>
              <a:t>‹#›</a:t>
            </a:fld>
            <a:endParaRPr lang="en-GB"/>
          </a:p>
        </p:txBody>
      </p:sp>
    </p:spTree>
    <p:extLst>
      <p:ext uri="{BB962C8B-B14F-4D97-AF65-F5344CB8AC3E}">
        <p14:creationId xmlns:p14="http://schemas.microsoft.com/office/powerpoint/2010/main" val="32629897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773680" cy="435848"/>
          </a:xfrm>
          <a:prstGeom prst="rect">
            <a:avLst/>
          </a:prstGeom>
        </p:spPr>
        <p:txBody>
          <a:bodyPr vert="horz" lIns="84207" tIns="42104" rIns="84207" bIns="42104" rtlCol="0"/>
          <a:lstStyle>
            <a:lvl1pPr algn="l">
              <a:defRPr sz="1100"/>
            </a:lvl1pPr>
          </a:lstStyle>
          <a:p>
            <a:endParaRPr lang="en-GB"/>
          </a:p>
        </p:txBody>
      </p:sp>
      <p:sp>
        <p:nvSpPr>
          <p:cNvPr id="3" name="Date Placeholder 2"/>
          <p:cNvSpPr>
            <a:spLocks noGrp="1"/>
          </p:cNvSpPr>
          <p:nvPr>
            <p:ph type="dt" idx="1"/>
          </p:nvPr>
        </p:nvSpPr>
        <p:spPr>
          <a:xfrm>
            <a:off x="3625639" y="0"/>
            <a:ext cx="2773680" cy="435848"/>
          </a:xfrm>
          <a:prstGeom prst="rect">
            <a:avLst/>
          </a:prstGeom>
        </p:spPr>
        <p:txBody>
          <a:bodyPr vert="horz" lIns="84207" tIns="42104" rIns="84207" bIns="42104" rtlCol="0"/>
          <a:lstStyle>
            <a:lvl1pPr algn="r">
              <a:defRPr sz="1100"/>
            </a:lvl1pPr>
          </a:lstStyle>
          <a:p>
            <a:fld id="{7AD6C94D-1B55-4A4B-ABE4-ADA19CE7ECB0}" type="datetimeFigureOut">
              <a:rPr lang="en-GB" smtClean="0"/>
              <a:t>03/12/2021</a:t>
            </a:fld>
            <a:endParaRPr lang="en-GB"/>
          </a:p>
        </p:txBody>
      </p:sp>
      <p:sp>
        <p:nvSpPr>
          <p:cNvPr id="4" name="Slide Image Placeholder 3"/>
          <p:cNvSpPr>
            <a:spLocks noGrp="1" noRot="1" noChangeAspect="1"/>
          </p:cNvSpPr>
          <p:nvPr>
            <p:ph type="sldImg" idx="2"/>
          </p:nvPr>
        </p:nvSpPr>
        <p:spPr>
          <a:xfrm>
            <a:off x="1246188" y="1085850"/>
            <a:ext cx="3908425" cy="2932113"/>
          </a:xfrm>
          <a:prstGeom prst="rect">
            <a:avLst/>
          </a:prstGeom>
          <a:noFill/>
          <a:ln w="12700">
            <a:solidFill>
              <a:prstClr val="black"/>
            </a:solidFill>
          </a:ln>
        </p:spPr>
        <p:txBody>
          <a:bodyPr vert="horz" lIns="84207" tIns="42104" rIns="84207" bIns="42104" rtlCol="0" anchor="ctr"/>
          <a:lstStyle/>
          <a:p>
            <a:endParaRPr lang="en-GB"/>
          </a:p>
        </p:txBody>
      </p:sp>
      <p:sp>
        <p:nvSpPr>
          <p:cNvPr id="5" name="Notes Placeholder 4"/>
          <p:cNvSpPr>
            <a:spLocks noGrp="1"/>
          </p:cNvSpPr>
          <p:nvPr>
            <p:ph type="body" sz="quarter" idx="3"/>
          </p:nvPr>
        </p:nvSpPr>
        <p:spPr>
          <a:xfrm>
            <a:off x="640080" y="4180523"/>
            <a:ext cx="5120640" cy="3420428"/>
          </a:xfrm>
          <a:prstGeom prst="rect">
            <a:avLst/>
          </a:prstGeom>
        </p:spPr>
        <p:txBody>
          <a:bodyPr vert="horz" lIns="84207" tIns="42104" rIns="84207" bIns="4210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250953"/>
            <a:ext cx="2773680" cy="435848"/>
          </a:xfrm>
          <a:prstGeom prst="rect">
            <a:avLst/>
          </a:prstGeom>
        </p:spPr>
        <p:txBody>
          <a:bodyPr vert="horz" lIns="84207" tIns="42104" rIns="84207" bIns="42104" rtlCol="0" anchor="b"/>
          <a:lstStyle>
            <a:lvl1pPr algn="l">
              <a:defRPr sz="1100"/>
            </a:lvl1pPr>
          </a:lstStyle>
          <a:p>
            <a:endParaRPr lang="en-GB"/>
          </a:p>
        </p:txBody>
      </p:sp>
      <p:sp>
        <p:nvSpPr>
          <p:cNvPr id="7" name="Slide Number Placeholder 6"/>
          <p:cNvSpPr>
            <a:spLocks noGrp="1"/>
          </p:cNvSpPr>
          <p:nvPr>
            <p:ph type="sldNum" sz="quarter" idx="5"/>
          </p:nvPr>
        </p:nvSpPr>
        <p:spPr>
          <a:xfrm>
            <a:off x="3625639" y="8250953"/>
            <a:ext cx="2773680" cy="435848"/>
          </a:xfrm>
          <a:prstGeom prst="rect">
            <a:avLst/>
          </a:prstGeom>
        </p:spPr>
        <p:txBody>
          <a:bodyPr vert="horz" lIns="84207" tIns="42104" rIns="84207" bIns="42104" rtlCol="0" anchor="b"/>
          <a:lstStyle>
            <a:lvl1pPr algn="r">
              <a:defRPr sz="1100"/>
            </a:lvl1pPr>
          </a:lstStyle>
          <a:p>
            <a:fld id="{D6766E0A-DFC2-4002-90E8-C1FFB572DE1E}" type="slidenum">
              <a:rPr lang="en-GB" smtClean="0"/>
              <a:t>‹#›</a:t>
            </a:fld>
            <a:endParaRPr lang="en-GB"/>
          </a:p>
        </p:txBody>
      </p:sp>
    </p:spTree>
    <p:extLst>
      <p:ext uri="{BB962C8B-B14F-4D97-AF65-F5344CB8AC3E}">
        <p14:creationId xmlns:p14="http://schemas.microsoft.com/office/powerpoint/2010/main" val="841400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6766E0A-DFC2-4002-90E8-C1FFB572DE1E}" type="slidenum">
              <a:rPr lang="en-GB" smtClean="0"/>
              <a:t>10</a:t>
            </a:fld>
            <a:endParaRPr lang="en-GB"/>
          </a:p>
        </p:txBody>
      </p:sp>
    </p:spTree>
    <p:extLst>
      <p:ext uri="{BB962C8B-B14F-4D97-AF65-F5344CB8AC3E}">
        <p14:creationId xmlns:p14="http://schemas.microsoft.com/office/powerpoint/2010/main" val="3018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0E68F-751B-4C53-8969-228387F449DD}"/>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7404728-145D-407F-A7BA-002A743B1058}"/>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742746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1B54D-19BF-4D83-AB34-2C90C08D2FC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DC1E76-8F03-4341-8E99-69A7C418BB5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301622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968A979-6FB2-4CDA-8C2B-AD75266511CD}"/>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061397A-1F77-4494-9170-600FC34FEA28}"/>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67591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8E9ED-28EA-4FF5-A3F8-F109A8305118}"/>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8B0B2331-E98B-4BF1-B364-E33BAEB2CB04}"/>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pic>
        <p:nvPicPr>
          <p:cNvPr id="7" name="Picture 6" descr="A close up of a logo&#10;&#10;Description automatically generated">
            <a:extLst>
              <a:ext uri="{FF2B5EF4-FFF2-40B4-BE49-F238E27FC236}">
                <a16:creationId xmlns:a16="http://schemas.microsoft.com/office/drawing/2014/main" id="{AD716A0E-D40E-4D3D-8AF1-20599B7317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51920" y="153190"/>
            <a:ext cx="5148064" cy="2574032"/>
          </a:xfrm>
          <a:prstGeom prst="rect">
            <a:avLst/>
          </a:prstGeom>
        </p:spPr>
      </p:pic>
    </p:spTree>
    <p:extLst>
      <p:ext uri="{BB962C8B-B14F-4D97-AF65-F5344CB8AC3E}">
        <p14:creationId xmlns:p14="http://schemas.microsoft.com/office/powerpoint/2010/main" val="23880127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0" name="Rectangle">
            <a:extLst>
              <a:ext uri="{FF2B5EF4-FFF2-40B4-BE49-F238E27FC236}">
                <a16:creationId xmlns:a16="http://schemas.microsoft.com/office/drawing/2014/main" id="{711FA752-3310-1E41-AC13-69F279D9DD39}"/>
              </a:ext>
            </a:extLst>
          </p:cNvPr>
          <p:cNvSpPr/>
          <p:nvPr userDrawn="1"/>
        </p:nvSpPr>
        <p:spPr>
          <a:xfrm>
            <a:off x="-11968" y="5825255"/>
            <a:ext cx="9155968" cy="1076401"/>
          </a:xfrm>
          <a:prstGeom prst="rect">
            <a:avLst/>
          </a:prstGeom>
          <a:solidFill>
            <a:srgbClr val="739000"/>
          </a:solidFill>
          <a:ln w="12700">
            <a:miter lim="400000"/>
          </a:ln>
        </p:spPr>
        <p:txBody>
          <a:bodyPr lIns="50800" tIns="50800" rIns="50800" bIns="50800" anchor="ctr"/>
          <a:lstStyle/>
          <a:p>
            <a:pPr>
              <a:defRPr sz="2200" b="0">
                <a:solidFill>
                  <a:srgbClr val="FFFFFF"/>
                </a:solidFill>
                <a:latin typeface="+mn-lt"/>
                <a:ea typeface="+mn-ea"/>
                <a:cs typeface="+mn-cs"/>
                <a:sym typeface="Helvetica Neue Medium"/>
              </a:defRPr>
            </a:pPr>
            <a:endParaRPr dirty="0"/>
          </a:p>
        </p:txBody>
      </p:sp>
      <p:sp>
        <p:nvSpPr>
          <p:cNvPr id="2" name="Title 1">
            <a:extLst>
              <a:ext uri="{FF2B5EF4-FFF2-40B4-BE49-F238E27FC236}">
                <a16:creationId xmlns:a16="http://schemas.microsoft.com/office/drawing/2014/main" id="{24E56D61-E43E-4C1B-948E-9DFB95C078F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07B7570-CA9B-4008-B770-7D2075FEC81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descr="A close up of a logo&#10;&#10;Description automatically generated">
            <a:extLst>
              <a:ext uri="{FF2B5EF4-FFF2-40B4-BE49-F238E27FC236}">
                <a16:creationId xmlns:a16="http://schemas.microsoft.com/office/drawing/2014/main" id="{7D64AFC4-7EF3-43E8-9582-849A39C325C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52120" y="85722"/>
            <a:ext cx="3344870" cy="1672435"/>
          </a:xfrm>
          <a:prstGeom prst="rect">
            <a:avLst/>
          </a:prstGeom>
        </p:spPr>
      </p:pic>
      <p:pic>
        <p:nvPicPr>
          <p:cNvPr id="11" name="cell-whiteongreen.png" descr="cell-whiteongreen.png">
            <a:extLst>
              <a:ext uri="{FF2B5EF4-FFF2-40B4-BE49-F238E27FC236}">
                <a16:creationId xmlns:a16="http://schemas.microsoft.com/office/drawing/2014/main" id="{018E7EDD-256F-3F4C-AAAE-5DF6386C4490}"/>
              </a:ext>
            </a:extLst>
          </p:cNvPr>
          <p:cNvPicPr>
            <a:picLocks noChangeAspect="1"/>
          </p:cNvPicPr>
          <p:nvPr userDrawn="1"/>
        </p:nvPicPr>
        <p:blipFill>
          <a:blip r:embed="rId3"/>
          <a:stretch>
            <a:fillRect/>
          </a:stretch>
        </p:blipFill>
        <p:spPr>
          <a:xfrm>
            <a:off x="220110" y="5825256"/>
            <a:ext cx="1749741" cy="973285"/>
          </a:xfrm>
          <a:prstGeom prst="rect">
            <a:avLst/>
          </a:prstGeom>
          <a:ln w="12700">
            <a:miter lim="400000"/>
          </a:ln>
        </p:spPr>
      </p:pic>
    </p:spTree>
    <p:extLst>
      <p:ext uri="{BB962C8B-B14F-4D97-AF65-F5344CB8AC3E}">
        <p14:creationId xmlns:p14="http://schemas.microsoft.com/office/powerpoint/2010/main" val="6494779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FDE96-A134-41AF-855F-9D61D00ABB77}"/>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4076737-9D0F-4C90-A237-B009B4CED00F}"/>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625942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1B277-2005-4DBB-873E-70C5E87707B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833ACB8-CFF6-4FCB-93C7-69208ABF5C25}"/>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BE72134-4D8E-4962-B985-AB02A6FE0C3F}"/>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406353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0FB41-5671-4C48-80F8-779BEDBD2965}"/>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D6B2B77-AD13-4FFE-B908-2D163B1B17E8}"/>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95489371-D1BD-4281-84A7-836A09B007E1}"/>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11F44DB-2AAC-4978-B9B9-FF5FAB004F5A}"/>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0E996446-E157-4C8E-B13E-D27A1A10AA22}"/>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802329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09A73-3950-4A2D-AEBB-D6E8B08DF005}"/>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990672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04774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857DF-760D-4063-94C4-EDA5E7977B2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44CF8A9-40AC-46F5-8BC6-DA7151442FF1}"/>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15BC8F5-0014-431B-B0D0-8A04CF61413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3226873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83CDE-77D5-4429-8C64-A034C9B6111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9ACE27D-442B-4047-9ED9-CF12F6EF06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48365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CBBC2-52F5-44E1-92CC-359528D3D1CD}"/>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4641E75-2AB7-40C9-B534-5803FCA1D4E2}"/>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a:extLst>
              <a:ext uri="{FF2B5EF4-FFF2-40B4-BE49-F238E27FC236}">
                <a16:creationId xmlns:a16="http://schemas.microsoft.com/office/drawing/2014/main" id="{91C730C0-9D07-440E-BCF1-6A27F948E75B}"/>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42202161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5D9F4-BB8F-47DF-8AE2-43109D58AEA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490EA97-C3E9-408F-B409-86D1152A9BA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580521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CC1592B-9D37-4E6F-B92C-51F20E2A2BDD}"/>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F03EC64-5FC0-4301-B70C-5FBF7BDADC68}"/>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28777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EEED-A5D8-4617-88A4-48DC6467D290}"/>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CA94C1E-3424-4F10-891D-4531E8A1ACF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69321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3D8F4-13C1-4461-9D20-BB611B05CDD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3C16F3F-A11E-49A8-BAC7-19138066B795}"/>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D607B23-D195-44C4-9882-5B27FE70F317}"/>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38775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77D1C-E015-453A-8E8A-584D66FCDE37}"/>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53CFA1-1F77-496E-8D77-6D16762EF53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836999C-E8A5-4AC2-BFED-1D8BC5342EB3}"/>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BFFB566-C502-4C35-AE89-B5122218F700}"/>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3326B9-7E41-43A8-AE59-FAD019857AC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9629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0C16C-F3C1-41AC-BFB8-A900A8C13590}"/>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948530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212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6F27E-2D07-49AF-A729-F9FA1F13AAD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B705519-FBBE-45D3-97A7-6A0B6BA8877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47202C5-786C-4896-8E71-42E79D61EA3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815639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3E241-BB5F-4545-916D-D8C162687FB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3A62ED0-C917-4F1B-922A-E246FCBAB96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E44A2D1-C2A5-4508-A213-3DD7C64091C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358302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88FEF-5D99-4549-A04F-A0EBCD15325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74EA056-6DE7-41CC-ACF6-178551579621}"/>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192564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B9D685-08DF-4034-95D6-BDDDCCF5D8C1}"/>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6374044-FD5E-460F-A2B7-F7B8B1112C31}"/>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1371135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slideLayout" Target="../slideLayouts/slideLayout13.xml"/><Relationship Id="rId4" Type="http://schemas.openxmlformats.org/officeDocument/2006/relationships/image" Target="../media/image6.tiff"/></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Cell Energy </a:t>
            </a:r>
            <a:endParaRPr lang="en-GB" dirty="0"/>
          </a:p>
        </p:txBody>
      </p:sp>
      <p:sp>
        <p:nvSpPr>
          <p:cNvPr id="3" name="Subtitle 2"/>
          <p:cNvSpPr>
            <a:spLocks noGrp="1"/>
          </p:cNvSpPr>
          <p:nvPr>
            <p:ph type="subTitle" idx="1"/>
          </p:nvPr>
        </p:nvSpPr>
        <p:spPr/>
        <p:txBody>
          <a:bodyPr/>
          <a:lstStyle/>
          <a:p>
            <a:r>
              <a:rPr lang="en-US" dirty="0"/>
              <a:t>Status Report</a:t>
            </a:r>
          </a:p>
          <a:p>
            <a:r>
              <a:rPr lang="en-US" dirty="0"/>
              <a:t>Week Ending 27/09/2019</a:t>
            </a:r>
            <a:endParaRPr lang="en-GB"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760" y="-286394"/>
            <a:ext cx="12961439" cy="77768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a:extLst>
              <a:ext uri="{FF2B5EF4-FFF2-40B4-BE49-F238E27FC236}">
                <a16:creationId xmlns:a16="http://schemas.microsoft.com/office/drawing/2014/main" id="{A93F157F-58D8-4190-A7BD-3AA6224A1A59}"/>
              </a:ext>
            </a:extLst>
          </p:cNvPr>
          <p:cNvSpPr txBox="1"/>
          <p:nvPr/>
        </p:nvSpPr>
        <p:spPr>
          <a:xfrm>
            <a:off x="826570" y="4873862"/>
            <a:ext cx="6770778" cy="1723549"/>
          </a:xfrm>
          <a:prstGeom prst="rect">
            <a:avLst/>
          </a:prstGeom>
          <a:noFill/>
        </p:spPr>
        <p:txBody>
          <a:bodyPr wrap="square">
            <a:spAutoFit/>
          </a:bodyPr>
          <a:lstStyle/>
          <a:p>
            <a:pPr algn="ctr"/>
            <a:r>
              <a:rPr lang="en-US" sz="4000" dirty="0">
                <a:solidFill>
                  <a:schemeClr val="bg1"/>
                </a:solidFill>
              </a:rPr>
              <a:t>Lodge Farm Solar</a:t>
            </a:r>
          </a:p>
          <a:p>
            <a:pPr algn="ctr"/>
            <a:r>
              <a:rPr lang="en-US" sz="6600" dirty="0">
                <a:solidFill>
                  <a:schemeClr val="bg1"/>
                </a:solidFill>
              </a:rPr>
              <a:t> </a:t>
            </a:r>
            <a:endParaRPr lang="en-GB" sz="6600" dirty="0">
              <a:solidFill>
                <a:schemeClr val="bg1"/>
              </a:solidFill>
            </a:endParaRPr>
          </a:p>
        </p:txBody>
      </p:sp>
    </p:spTree>
    <p:extLst>
      <p:ext uri="{BB962C8B-B14F-4D97-AF65-F5344CB8AC3E}">
        <p14:creationId xmlns:p14="http://schemas.microsoft.com/office/powerpoint/2010/main" val="472132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D58AA-BE95-2140-848B-108C885E9A43}"/>
              </a:ext>
            </a:extLst>
          </p:cNvPr>
          <p:cNvSpPr>
            <a:spLocks noGrp="1"/>
          </p:cNvSpPr>
          <p:nvPr>
            <p:ph type="title"/>
          </p:nvPr>
        </p:nvSpPr>
        <p:spPr/>
        <p:txBody>
          <a:bodyPr/>
          <a:lstStyle/>
          <a:p>
            <a:r>
              <a:rPr lang="en-US" b="1" dirty="0"/>
              <a:t>The Landscape</a:t>
            </a:r>
          </a:p>
        </p:txBody>
      </p:sp>
      <p:sp>
        <p:nvSpPr>
          <p:cNvPr id="3" name="TextBox 2">
            <a:extLst>
              <a:ext uri="{FF2B5EF4-FFF2-40B4-BE49-F238E27FC236}">
                <a16:creationId xmlns:a16="http://schemas.microsoft.com/office/drawing/2014/main" id="{DCF8685B-2578-4F81-A1E9-9CE01930CE3A}"/>
              </a:ext>
            </a:extLst>
          </p:cNvPr>
          <p:cNvSpPr txBox="1"/>
          <p:nvPr/>
        </p:nvSpPr>
        <p:spPr>
          <a:xfrm>
            <a:off x="467544" y="1916832"/>
            <a:ext cx="8136904" cy="2585323"/>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Arial" panose="020B0604020202020204" pitchFamily="34" charset="0"/>
                <a:ea typeface="Segoe UI Historic" panose="020B0502040204020203" pitchFamily="34" charset="0"/>
                <a:cs typeface="Arial" panose="020B0604020202020204" pitchFamily="34" charset="0"/>
              </a:rPr>
              <a:t>A Chartered Landscape Architect has undertaken an early study of the site to show that a solar farm can be suitable here, subject to mitigation measures. </a:t>
            </a:r>
            <a:endParaRPr lang="en-GB" sz="1800" dirty="0">
              <a:effectLst/>
              <a:latin typeface="Arial" panose="020B0604020202020204" pitchFamily="34" charset="0"/>
              <a:ea typeface="Segoe UI Historic" panose="020B0502040204020203" pitchFamily="34" charset="0"/>
              <a:cs typeface="Arial" panose="020B0604020202020204" pitchFamily="34" charset="0"/>
            </a:endParaRPr>
          </a:p>
          <a:p>
            <a:pPr marL="285750" indent="-285750">
              <a:buFont typeface="Arial" panose="020B0604020202020204" pitchFamily="34" charset="0"/>
              <a:buChar char="•"/>
            </a:pPr>
            <a:endParaRPr lang="en-GB" dirty="0">
              <a:latin typeface="Arial" panose="020B0604020202020204" pitchFamily="34" charset="0"/>
              <a:ea typeface="Segoe UI Historic" panose="020B0502040204020203"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ea typeface="Segoe UI Historic" panose="020B0502040204020203" pitchFamily="34" charset="0"/>
                <a:cs typeface="Arial" panose="020B0604020202020204" pitchFamily="34" charset="0"/>
              </a:rPr>
              <a:t>To screen the site, existing trees will be retained and new native trees planted. The hedgerow will also be maintained and enhanced.</a:t>
            </a:r>
          </a:p>
          <a:p>
            <a:pPr marL="285750" indent="-285750">
              <a:buFont typeface="Arial" panose="020B0604020202020204" pitchFamily="34" charset="0"/>
              <a:buChar char="•"/>
            </a:pPr>
            <a:endParaRPr lang="en-GB" dirty="0">
              <a:latin typeface="Arial" panose="020B0604020202020204" pitchFamily="34" charset="0"/>
              <a:ea typeface="Segoe UI Historic" panose="020B0502040204020203"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ea typeface="Segoe UI Historic" panose="020B0502040204020203" pitchFamily="34" charset="0"/>
                <a:cs typeface="Arial" panose="020B0604020202020204" pitchFamily="34" charset="0"/>
              </a:rPr>
              <a:t>The final proposal will be informed by full landscape and visual impact assessment and glint and glare study.</a:t>
            </a:r>
          </a:p>
        </p:txBody>
      </p:sp>
    </p:spTree>
    <p:extLst>
      <p:ext uri="{BB962C8B-B14F-4D97-AF65-F5344CB8AC3E}">
        <p14:creationId xmlns:p14="http://schemas.microsoft.com/office/powerpoint/2010/main" val="2421866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D58AA-BE95-2140-848B-108C885E9A43}"/>
              </a:ext>
            </a:extLst>
          </p:cNvPr>
          <p:cNvSpPr>
            <a:spLocks noGrp="1"/>
          </p:cNvSpPr>
          <p:nvPr>
            <p:ph type="title"/>
          </p:nvPr>
        </p:nvSpPr>
        <p:spPr/>
        <p:txBody>
          <a:bodyPr/>
          <a:lstStyle/>
          <a:p>
            <a:r>
              <a:rPr lang="en-US" b="1" dirty="0"/>
              <a:t>Improving Biodiversity </a:t>
            </a:r>
          </a:p>
        </p:txBody>
      </p:sp>
      <p:sp>
        <p:nvSpPr>
          <p:cNvPr id="4" name="TextBox 3">
            <a:extLst>
              <a:ext uri="{FF2B5EF4-FFF2-40B4-BE49-F238E27FC236}">
                <a16:creationId xmlns:a16="http://schemas.microsoft.com/office/drawing/2014/main" id="{F8DDEC3F-FAA1-4CEB-832B-F0B97F2E78F8}"/>
              </a:ext>
            </a:extLst>
          </p:cNvPr>
          <p:cNvSpPr txBox="1"/>
          <p:nvPr/>
        </p:nvSpPr>
        <p:spPr>
          <a:xfrm>
            <a:off x="628650" y="1988840"/>
            <a:ext cx="7886700" cy="3416320"/>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The proposal will deliver a biodiversity net gain that will create new habitats for wildlife to thrive and further help to reduce CO2 emissions.</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 addition to new native tree planting, a wildflower seed mix will be planted between solar panels to increase biodiversity and support our bees.</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There is the potential to install </a:t>
            </a:r>
            <a:r>
              <a:rPr lang="en-GB" dirty="0">
                <a:latin typeface="Arial" panose="020B0604020202020204" pitchFamily="34" charset="0"/>
                <a:ea typeface="Calibri" panose="020F0502020204030204" pitchFamily="34" charset="0"/>
                <a:cs typeface="Arial" panose="020B0604020202020204" pitchFamily="34" charset="0"/>
              </a:rPr>
              <a:t>h</a:t>
            </a:r>
            <a:r>
              <a:rPr lang="en-GB" sz="1800" dirty="0">
                <a:effectLst/>
                <a:latin typeface="Arial" panose="020B0604020202020204" pitchFamily="34" charset="0"/>
                <a:ea typeface="Calibri" panose="020F0502020204030204" pitchFamily="34" charset="0"/>
                <a:cs typeface="Arial" panose="020B0604020202020204" pitchFamily="34" charset="0"/>
              </a:rPr>
              <a:t>ibernacula and nesting boxes to make even more room for nature.</a:t>
            </a: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A Construction Environmental Management Plan is proposed to ensure any potential construction impacts are minimised.</a:t>
            </a:r>
          </a:p>
        </p:txBody>
      </p:sp>
    </p:spTree>
    <p:extLst>
      <p:ext uri="{BB962C8B-B14F-4D97-AF65-F5344CB8AC3E}">
        <p14:creationId xmlns:p14="http://schemas.microsoft.com/office/powerpoint/2010/main" val="3844446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D58AA-BE95-2140-848B-108C885E9A43}"/>
              </a:ext>
            </a:extLst>
          </p:cNvPr>
          <p:cNvSpPr>
            <a:spLocks noGrp="1"/>
          </p:cNvSpPr>
          <p:nvPr>
            <p:ph type="title"/>
          </p:nvPr>
        </p:nvSpPr>
        <p:spPr/>
        <p:txBody>
          <a:bodyPr/>
          <a:lstStyle/>
          <a:p>
            <a:r>
              <a:rPr lang="en-US" b="1" dirty="0"/>
              <a:t>Highways Safety</a:t>
            </a:r>
          </a:p>
        </p:txBody>
      </p:sp>
      <p:sp>
        <p:nvSpPr>
          <p:cNvPr id="3" name="TextBox 2">
            <a:extLst>
              <a:ext uri="{FF2B5EF4-FFF2-40B4-BE49-F238E27FC236}">
                <a16:creationId xmlns:a16="http://schemas.microsoft.com/office/drawing/2014/main" id="{BB90FE1E-B7FB-4011-A62C-C63027BFBC28}"/>
              </a:ext>
            </a:extLst>
          </p:cNvPr>
          <p:cNvSpPr txBox="1"/>
          <p:nvPr/>
        </p:nvSpPr>
        <p:spPr>
          <a:xfrm>
            <a:off x="625785" y="2132856"/>
            <a:ext cx="7632848" cy="2585323"/>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Access points will be agreed in consultation with the local highways authority.</a:t>
            </a:r>
          </a:p>
          <a:p>
            <a:pPr marL="285750" indent="-285750">
              <a:buFont typeface="Arial" panose="020B0604020202020204" pitchFamily="34" charset="0"/>
              <a:buChar char="•"/>
            </a:pPr>
            <a:endParaRPr lang="en-GB" dirty="0">
              <a:highlight>
                <a:srgbClr val="FFFF00"/>
              </a:highlight>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As part of the safety first approach, an outline Construction Traffic Management Plan will be prepared. </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No HGV deliveries during peak times.</a:t>
            </a:r>
          </a:p>
          <a:p>
            <a:endParaRPr lang="en-GB" dirty="0"/>
          </a:p>
          <a:p>
            <a:endParaRPr lang="en-GB" dirty="0"/>
          </a:p>
        </p:txBody>
      </p:sp>
    </p:spTree>
    <p:extLst>
      <p:ext uri="{BB962C8B-B14F-4D97-AF65-F5344CB8AC3E}">
        <p14:creationId xmlns:p14="http://schemas.microsoft.com/office/powerpoint/2010/main" val="4390901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D58AA-BE95-2140-848B-108C885E9A43}"/>
              </a:ext>
            </a:extLst>
          </p:cNvPr>
          <p:cNvSpPr>
            <a:spLocks noGrp="1"/>
          </p:cNvSpPr>
          <p:nvPr>
            <p:ph type="title"/>
          </p:nvPr>
        </p:nvSpPr>
        <p:spPr/>
        <p:txBody>
          <a:bodyPr/>
          <a:lstStyle/>
          <a:p>
            <a:r>
              <a:rPr lang="en-US" b="1" dirty="0"/>
              <a:t>Jobs and Skills</a:t>
            </a:r>
          </a:p>
        </p:txBody>
      </p:sp>
      <p:sp>
        <p:nvSpPr>
          <p:cNvPr id="3" name="TextBox 2">
            <a:extLst>
              <a:ext uri="{FF2B5EF4-FFF2-40B4-BE49-F238E27FC236}">
                <a16:creationId xmlns:a16="http://schemas.microsoft.com/office/drawing/2014/main" id="{EB77A1F2-E4BA-44CD-BB6C-FAAAE18852EA}"/>
              </a:ext>
            </a:extLst>
          </p:cNvPr>
          <p:cNvSpPr txBox="1"/>
          <p:nvPr/>
        </p:nvSpPr>
        <p:spPr>
          <a:xfrm>
            <a:off x="395536" y="2132856"/>
            <a:ext cx="8352928" cy="1754326"/>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Construction of the solar farm will not impact on any jobs at the farm.</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If the proposal is approved, we will look to secure wherever possible locally sourced labour and materials for roles such as hedgerow management, panel cleaning and  fencing.</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1743969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D58AA-BE95-2140-848B-108C885E9A43}"/>
              </a:ext>
            </a:extLst>
          </p:cNvPr>
          <p:cNvSpPr>
            <a:spLocks noGrp="1"/>
          </p:cNvSpPr>
          <p:nvPr>
            <p:ph type="title"/>
          </p:nvPr>
        </p:nvSpPr>
        <p:spPr/>
        <p:txBody>
          <a:bodyPr/>
          <a:lstStyle/>
          <a:p>
            <a:r>
              <a:rPr lang="en-US" b="1" dirty="0"/>
              <a:t>Community Benefit Fund</a:t>
            </a:r>
          </a:p>
        </p:txBody>
      </p:sp>
      <p:sp>
        <p:nvSpPr>
          <p:cNvPr id="3" name="TextBox 2">
            <a:extLst>
              <a:ext uri="{FF2B5EF4-FFF2-40B4-BE49-F238E27FC236}">
                <a16:creationId xmlns:a16="http://schemas.microsoft.com/office/drawing/2014/main" id="{BB90FE1E-B7FB-4011-A62C-C63027BFBC28}"/>
              </a:ext>
            </a:extLst>
          </p:cNvPr>
          <p:cNvSpPr txBox="1"/>
          <p:nvPr/>
        </p:nvSpPr>
        <p:spPr>
          <a:xfrm>
            <a:off x="628650" y="2132856"/>
            <a:ext cx="7632848" cy="2862322"/>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To help combat climate change, the Community Benefit Fund will help residents in and around Diddington to play their part and go green.</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The Community Benefit Fund will open up opportunities for residents to install electric vehicle charging points and install solar panels on community buildings such as village halls. </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As part of the Community Benefit Fund, green infrastructure can be installed in local schools as an educational tool for pupils.</a:t>
            </a:r>
          </a:p>
          <a:p>
            <a:endParaRPr lang="en-GB" dirty="0"/>
          </a:p>
        </p:txBody>
      </p:sp>
    </p:spTree>
    <p:extLst>
      <p:ext uri="{BB962C8B-B14F-4D97-AF65-F5344CB8AC3E}">
        <p14:creationId xmlns:p14="http://schemas.microsoft.com/office/powerpoint/2010/main" val="36940079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D58AA-BE95-2140-848B-108C885E9A43}"/>
              </a:ext>
            </a:extLst>
          </p:cNvPr>
          <p:cNvSpPr>
            <a:spLocks noGrp="1"/>
          </p:cNvSpPr>
          <p:nvPr>
            <p:ph type="title"/>
          </p:nvPr>
        </p:nvSpPr>
        <p:spPr/>
        <p:txBody>
          <a:bodyPr/>
          <a:lstStyle/>
          <a:p>
            <a:r>
              <a:rPr lang="en-US" b="1" dirty="0"/>
              <a:t>Q&amp;A</a:t>
            </a:r>
          </a:p>
        </p:txBody>
      </p:sp>
      <p:sp>
        <p:nvSpPr>
          <p:cNvPr id="4" name="TextBox 3">
            <a:extLst>
              <a:ext uri="{FF2B5EF4-FFF2-40B4-BE49-F238E27FC236}">
                <a16:creationId xmlns:a16="http://schemas.microsoft.com/office/drawing/2014/main" id="{593623F9-2640-4B55-A0B2-77E410F2048F}"/>
              </a:ext>
            </a:extLst>
          </p:cNvPr>
          <p:cNvSpPr txBox="1"/>
          <p:nvPr/>
        </p:nvSpPr>
        <p:spPr>
          <a:xfrm>
            <a:off x="1007604" y="2782669"/>
            <a:ext cx="7128792" cy="523220"/>
          </a:xfrm>
          <a:prstGeom prst="rect">
            <a:avLst/>
          </a:prstGeom>
          <a:noFill/>
        </p:spPr>
        <p:txBody>
          <a:bodyPr wrap="square" rtlCol="0">
            <a:spAutoFit/>
          </a:bodyPr>
          <a:lstStyle/>
          <a:p>
            <a:pPr algn="ctr"/>
            <a:r>
              <a:rPr lang="en-GB" sz="2800" dirty="0">
                <a:latin typeface="Arial" panose="020B0604020202020204" pitchFamily="34" charset="0"/>
                <a:cs typeface="Arial" panose="020B0604020202020204" pitchFamily="34" charset="0"/>
              </a:rPr>
              <a:t>Question and answer session</a:t>
            </a:r>
          </a:p>
        </p:txBody>
      </p:sp>
    </p:spTree>
    <p:extLst>
      <p:ext uri="{BB962C8B-B14F-4D97-AF65-F5344CB8AC3E}">
        <p14:creationId xmlns:p14="http://schemas.microsoft.com/office/powerpoint/2010/main" val="22177556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D58AA-BE95-2140-848B-108C885E9A43}"/>
              </a:ext>
            </a:extLst>
          </p:cNvPr>
          <p:cNvSpPr>
            <a:spLocks noGrp="1"/>
          </p:cNvSpPr>
          <p:nvPr>
            <p:ph type="title"/>
          </p:nvPr>
        </p:nvSpPr>
        <p:spPr/>
        <p:txBody>
          <a:bodyPr/>
          <a:lstStyle/>
          <a:p>
            <a:r>
              <a:rPr lang="en-US" b="1" dirty="0"/>
              <a:t>Contents</a:t>
            </a:r>
          </a:p>
        </p:txBody>
      </p:sp>
      <p:sp>
        <p:nvSpPr>
          <p:cNvPr id="11" name="TextBox 10">
            <a:extLst>
              <a:ext uri="{FF2B5EF4-FFF2-40B4-BE49-F238E27FC236}">
                <a16:creationId xmlns:a16="http://schemas.microsoft.com/office/drawing/2014/main" id="{1E4186F0-9D75-4299-9543-5D2C36436DF8}"/>
              </a:ext>
            </a:extLst>
          </p:cNvPr>
          <p:cNvSpPr txBox="1"/>
          <p:nvPr/>
        </p:nvSpPr>
        <p:spPr>
          <a:xfrm>
            <a:off x="628650" y="1916832"/>
            <a:ext cx="7200800" cy="2585323"/>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About Cell Energy</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Responding to climate change</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The proposal for Lodge Farm Solar</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Key issues</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Q&amp;A</a:t>
            </a:r>
          </a:p>
        </p:txBody>
      </p:sp>
    </p:spTree>
    <p:extLst>
      <p:ext uri="{BB962C8B-B14F-4D97-AF65-F5344CB8AC3E}">
        <p14:creationId xmlns:p14="http://schemas.microsoft.com/office/powerpoint/2010/main" val="1437764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D58AA-BE95-2140-848B-108C885E9A43}"/>
              </a:ext>
            </a:extLst>
          </p:cNvPr>
          <p:cNvSpPr>
            <a:spLocks noGrp="1"/>
          </p:cNvSpPr>
          <p:nvPr>
            <p:ph type="title"/>
          </p:nvPr>
        </p:nvSpPr>
        <p:spPr/>
        <p:txBody>
          <a:bodyPr/>
          <a:lstStyle/>
          <a:p>
            <a:r>
              <a:rPr lang="en-US" b="1" dirty="0"/>
              <a:t>About Cell Energy</a:t>
            </a:r>
          </a:p>
        </p:txBody>
      </p:sp>
      <p:sp>
        <p:nvSpPr>
          <p:cNvPr id="3" name="Content Placeholder 2">
            <a:extLst>
              <a:ext uri="{FF2B5EF4-FFF2-40B4-BE49-F238E27FC236}">
                <a16:creationId xmlns:a16="http://schemas.microsoft.com/office/drawing/2014/main" id="{0883A8F9-F89C-554E-B1E8-3F0E42F88EB2}"/>
              </a:ext>
            </a:extLst>
          </p:cNvPr>
          <p:cNvSpPr>
            <a:spLocks noGrp="1"/>
          </p:cNvSpPr>
          <p:nvPr>
            <p:ph idx="1"/>
          </p:nvPr>
        </p:nvSpPr>
        <p:spPr>
          <a:xfrm>
            <a:off x="628650" y="1981886"/>
            <a:ext cx="7886700" cy="4063306"/>
          </a:xfrm>
        </p:spPr>
        <p:txBody>
          <a:bodyPr>
            <a:normAutofit/>
          </a:bodyPr>
          <a:lstStyle/>
          <a:p>
            <a:pPr marL="0" indent="0">
              <a:buNone/>
            </a:pPr>
            <a:r>
              <a:rPr lang="en-GB" sz="1800" dirty="0">
                <a:latin typeface="Arial" panose="020B0604020202020204" pitchFamily="34" charset="0"/>
                <a:cs typeface="Arial" panose="020B0604020202020204" pitchFamily="34" charset="0"/>
              </a:rPr>
              <a:t>Specialists in solar and battery storage systems</a:t>
            </a:r>
          </a:p>
        </p:txBody>
      </p:sp>
      <p:pic>
        <p:nvPicPr>
          <p:cNvPr id="4" name="Picture 3">
            <a:extLst>
              <a:ext uri="{FF2B5EF4-FFF2-40B4-BE49-F238E27FC236}">
                <a16:creationId xmlns:a16="http://schemas.microsoft.com/office/drawing/2014/main" id="{A6E3368E-9C2E-2B45-9578-79022CFEEFA1}"/>
              </a:ext>
            </a:extLst>
          </p:cNvPr>
          <p:cNvPicPr>
            <a:picLocks noChangeAspect="1"/>
          </p:cNvPicPr>
          <p:nvPr/>
        </p:nvPicPr>
        <p:blipFill>
          <a:blip r:embed="rId2"/>
          <a:stretch>
            <a:fillRect/>
          </a:stretch>
        </p:blipFill>
        <p:spPr>
          <a:xfrm>
            <a:off x="718632" y="2442369"/>
            <a:ext cx="1023987" cy="1023987"/>
          </a:xfrm>
          <a:prstGeom prst="rect">
            <a:avLst/>
          </a:prstGeom>
        </p:spPr>
      </p:pic>
      <p:sp>
        <p:nvSpPr>
          <p:cNvPr id="5" name="TextBox 4">
            <a:extLst>
              <a:ext uri="{FF2B5EF4-FFF2-40B4-BE49-F238E27FC236}">
                <a16:creationId xmlns:a16="http://schemas.microsoft.com/office/drawing/2014/main" id="{DFEACAFC-25DE-E547-A15B-66DEA62EA81E}"/>
              </a:ext>
            </a:extLst>
          </p:cNvPr>
          <p:cNvSpPr txBox="1"/>
          <p:nvPr/>
        </p:nvSpPr>
        <p:spPr>
          <a:xfrm>
            <a:off x="1979712" y="2340758"/>
            <a:ext cx="6768752" cy="1631216"/>
          </a:xfrm>
          <a:prstGeom prst="rect">
            <a:avLst/>
          </a:prstGeom>
          <a:noFill/>
        </p:spPr>
        <p:txBody>
          <a:bodyPr wrap="square" rtlCol="0">
            <a:spAutoFit/>
          </a:bodyPr>
          <a:lstStyle/>
          <a:p>
            <a:pPr fontAlgn="base"/>
            <a:r>
              <a:rPr lang="en-GB" sz="1000" b="1" dirty="0">
                <a:latin typeface="Arial" panose="020B0604020202020204" pitchFamily="34" charset="0"/>
                <a:cs typeface="Arial" panose="020B0604020202020204" pitchFamily="34" charset="0"/>
              </a:rPr>
              <a:t>Matt Rudling – Founder </a:t>
            </a:r>
          </a:p>
          <a:p>
            <a:pPr fontAlgn="base"/>
            <a:r>
              <a:rPr lang="en-GB" sz="1000" dirty="0">
                <a:latin typeface="Arial" panose="020B0604020202020204" pitchFamily="34" charset="0"/>
                <a:cs typeface="Arial" panose="020B0604020202020204" pitchFamily="34" charset="0"/>
              </a:rPr>
              <a:t>Matt has extensive experience in the electricity sector having worked for over thirty years for the distribution network operator for the East of England, London and the South East, latterly UK Power Networks.</a:t>
            </a:r>
          </a:p>
          <a:p>
            <a:pPr fontAlgn="base"/>
            <a:r>
              <a:rPr lang="en-GB" sz="1000" dirty="0">
                <a:latin typeface="Arial" panose="020B0604020202020204" pitchFamily="34" charset="0"/>
                <a:cs typeface="Arial" panose="020B0604020202020204" pitchFamily="34" charset="0"/>
              </a:rPr>
              <a:t>The last eight years were spent as member of the executive management team that oversaw a transformation in the company performance in all areas resulting in the business being recognised as the leading network operator in the UK.</a:t>
            </a:r>
          </a:p>
          <a:p>
            <a:pPr fontAlgn="base"/>
            <a:r>
              <a:rPr lang="en-GB" sz="1000" dirty="0">
                <a:latin typeface="Arial" panose="020B0604020202020204" pitchFamily="34" charset="0"/>
                <a:cs typeface="Arial" panose="020B0604020202020204" pitchFamily="34" charset="0"/>
              </a:rPr>
              <a:t>During that period the electricity sector saw a fundamental shift with more localised renewable generation disrupting the old model of large scale generating plants. With energy storage capabilities increasing all the time the sector has evolved to become more resilient and sustainable enabling the electrification of transport and heat in our daily lives.</a:t>
            </a:r>
          </a:p>
          <a:p>
            <a:pPr fontAlgn="base"/>
            <a:r>
              <a:rPr lang="en-GB" sz="1000" dirty="0">
                <a:latin typeface="Arial" panose="020B0604020202020204" pitchFamily="34" charset="0"/>
                <a:cs typeface="Arial" panose="020B0604020202020204" pitchFamily="34" charset="0"/>
              </a:rPr>
              <a:t> </a:t>
            </a:r>
            <a:endParaRPr lang="en-GB" sz="105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D853FBA0-50AD-8C41-9B74-89B14EAE7522}"/>
              </a:ext>
            </a:extLst>
          </p:cNvPr>
          <p:cNvPicPr>
            <a:picLocks noChangeAspect="1"/>
          </p:cNvPicPr>
          <p:nvPr/>
        </p:nvPicPr>
        <p:blipFill>
          <a:blip r:embed="rId3"/>
          <a:stretch>
            <a:fillRect/>
          </a:stretch>
        </p:blipFill>
        <p:spPr>
          <a:xfrm>
            <a:off x="718632" y="3501546"/>
            <a:ext cx="1023987" cy="1023987"/>
          </a:xfrm>
          <a:prstGeom prst="rect">
            <a:avLst/>
          </a:prstGeom>
        </p:spPr>
      </p:pic>
      <p:sp>
        <p:nvSpPr>
          <p:cNvPr id="7" name="TextBox 6">
            <a:extLst>
              <a:ext uri="{FF2B5EF4-FFF2-40B4-BE49-F238E27FC236}">
                <a16:creationId xmlns:a16="http://schemas.microsoft.com/office/drawing/2014/main" id="{7107E7A4-8A67-6D44-80EF-9501C68C4EAD}"/>
              </a:ext>
            </a:extLst>
          </p:cNvPr>
          <p:cNvSpPr txBox="1"/>
          <p:nvPr/>
        </p:nvSpPr>
        <p:spPr>
          <a:xfrm>
            <a:off x="1964611" y="3761971"/>
            <a:ext cx="6624736" cy="861774"/>
          </a:xfrm>
          <a:prstGeom prst="rect">
            <a:avLst/>
          </a:prstGeom>
          <a:noFill/>
        </p:spPr>
        <p:txBody>
          <a:bodyPr wrap="square" rtlCol="0">
            <a:spAutoFit/>
          </a:bodyPr>
          <a:lstStyle/>
          <a:p>
            <a:r>
              <a:rPr lang="en-GB" sz="1000" b="1" dirty="0">
                <a:latin typeface="Arial" panose="020B0604020202020204" pitchFamily="34" charset="0"/>
                <a:cs typeface="Arial" panose="020B0604020202020204" pitchFamily="34" charset="0"/>
              </a:rPr>
              <a:t>Andy Nichols – Founder </a:t>
            </a:r>
          </a:p>
          <a:p>
            <a:r>
              <a:rPr lang="en-GB" sz="1000" dirty="0">
                <a:latin typeface="Arial" panose="020B0604020202020204" pitchFamily="34" charset="0"/>
                <a:cs typeface="Arial" panose="020B0604020202020204" pitchFamily="34" charset="0"/>
              </a:rPr>
              <a:t>Andy has 35 years experience in the built environment sector. This includes 8 years renewable delivery experience through feasibility, modelling, design, delivery, installation and financing projects. Andy brings his expertise in energy assessment, financial modelling, project management, renewable planning permissions advice, PPA arrangements and CSR compliance.</a:t>
            </a:r>
            <a:endParaRPr lang="en-US" sz="10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1F669856-6EAE-A240-8679-4A9A32D84A99}"/>
              </a:ext>
            </a:extLst>
          </p:cNvPr>
          <p:cNvPicPr>
            <a:picLocks noChangeAspect="1"/>
          </p:cNvPicPr>
          <p:nvPr/>
        </p:nvPicPr>
        <p:blipFill>
          <a:blip r:embed="rId4"/>
          <a:stretch>
            <a:fillRect/>
          </a:stretch>
        </p:blipFill>
        <p:spPr>
          <a:xfrm>
            <a:off x="718632" y="4544519"/>
            <a:ext cx="1023987" cy="1023987"/>
          </a:xfrm>
          <a:prstGeom prst="rect">
            <a:avLst/>
          </a:prstGeom>
        </p:spPr>
      </p:pic>
      <p:sp>
        <p:nvSpPr>
          <p:cNvPr id="12" name="Rectangle 5">
            <a:extLst>
              <a:ext uri="{FF2B5EF4-FFF2-40B4-BE49-F238E27FC236}">
                <a16:creationId xmlns:a16="http://schemas.microsoft.com/office/drawing/2014/main" id="{BAD1EA67-3F5F-644A-B029-FD81E5E15925}"/>
              </a:ext>
            </a:extLst>
          </p:cNvPr>
          <p:cNvSpPr>
            <a:spLocks noChangeArrowheads="1"/>
          </p:cNvSpPr>
          <p:nvPr/>
        </p:nvSpPr>
        <p:spPr bwMode="auto">
          <a:xfrm>
            <a:off x="1979712" y="4611026"/>
            <a:ext cx="4680520"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Jo Loveday </a:t>
            </a:r>
            <a:r>
              <a:rPr kumimoji="0" lang="en-US" altLang="en-US" sz="10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Bsc</a:t>
            </a:r>
            <a:r>
              <a:rPr kumimoji="0" lang="en-US" altLang="en-US"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(Hons) MRICS, </a:t>
            </a:r>
            <a:r>
              <a:rPr kumimoji="0" lang="en-US" altLang="en-US" sz="10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MaPS</a:t>
            </a:r>
            <a:r>
              <a:rPr kumimoji="0" lang="en-US" altLang="en-US"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Associate Director</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9A5B996C-D19E-DB49-89BE-CC8F4F11AC09}"/>
              </a:ext>
            </a:extLst>
          </p:cNvPr>
          <p:cNvSpPr txBox="1"/>
          <p:nvPr/>
        </p:nvSpPr>
        <p:spPr>
          <a:xfrm>
            <a:off x="1982078" y="4802200"/>
            <a:ext cx="7270442" cy="1107996"/>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Jo joined Cell Energy in 2019, having gained her Chartered status in 2001, and having spent the previous seventeen years working for </a:t>
            </a:r>
            <a:r>
              <a:rPr lang="en-GB" sz="1000" dirty="0" err="1">
                <a:latin typeface="Arial" panose="020B0604020202020204" pitchFamily="34" charset="0"/>
                <a:cs typeface="Arial" panose="020B0604020202020204" pitchFamily="34" charset="0"/>
              </a:rPr>
              <a:t>Oxbury</a:t>
            </a:r>
            <a:r>
              <a:rPr lang="en-GB" sz="1000" dirty="0">
                <a:latin typeface="Arial" panose="020B0604020202020204" pitchFamily="34" charset="0"/>
                <a:cs typeface="Arial" panose="020B0604020202020204" pitchFamily="34" charset="0"/>
              </a:rPr>
              <a:t> in Norwich.  Previous to this, Jo spent four years working for John Laing Construction Ltd on the Norfolk &amp; Norwich</a:t>
            </a:r>
          </a:p>
          <a:p>
            <a:r>
              <a:rPr lang="en-GB" sz="1000" dirty="0">
                <a:latin typeface="Arial" panose="020B0604020202020204" pitchFamily="34" charset="0"/>
                <a:cs typeface="Arial" panose="020B0604020202020204" pitchFamily="34" charset="0"/>
              </a:rPr>
              <a:t>Hospital site as a Main Contractor’s QS.</a:t>
            </a:r>
            <a:r>
              <a:rPr lang="en-GB" sz="1600"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She also has expertise in the preparation and implementation of standard form and</a:t>
            </a:r>
          </a:p>
          <a:p>
            <a:r>
              <a:rPr lang="en-GB" sz="1000" dirty="0">
                <a:latin typeface="Arial" panose="020B0604020202020204" pitchFamily="34" charset="0"/>
                <a:cs typeface="Arial" panose="020B0604020202020204" pitchFamily="34" charset="0"/>
              </a:rPr>
              <a:t>bespoke construction contract arrangements, offering informed advice to clients at any stage. Jo brings over 20 years of construction experience and advice to the team and is well versed in the challenges of construction. </a:t>
            </a:r>
          </a:p>
        </p:txBody>
      </p:sp>
    </p:spTree>
    <p:extLst>
      <p:ext uri="{BB962C8B-B14F-4D97-AF65-F5344CB8AC3E}">
        <p14:creationId xmlns:p14="http://schemas.microsoft.com/office/powerpoint/2010/main" val="43074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E5311-7884-46F9-800D-C5ED78D7800A}"/>
              </a:ext>
            </a:extLst>
          </p:cNvPr>
          <p:cNvSpPr>
            <a:spLocks noGrp="1"/>
          </p:cNvSpPr>
          <p:nvPr>
            <p:ph type="title"/>
          </p:nvPr>
        </p:nvSpPr>
        <p:spPr>
          <a:xfrm>
            <a:off x="628650" y="260648"/>
            <a:ext cx="7886700" cy="1325563"/>
          </a:xfrm>
        </p:spPr>
        <p:txBody>
          <a:bodyPr/>
          <a:lstStyle/>
          <a:p>
            <a:r>
              <a:rPr lang="en-US" b="1" dirty="0"/>
              <a:t>Equitix (investor) Background</a:t>
            </a:r>
            <a:endParaRPr lang="en-GB" b="1" dirty="0"/>
          </a:p>
        </p:txBody>
      </p:sp>
      <p:pic>
        <p:nvPicPr>
          <p:cNvPr id="9" name="Picture 8">
            <a:extLst>
              <a:ext uri="{FF2B5EF4-FFF2-40B4-BE49-F238E27FC236}">
                <a16:creationId xmlns:a16="http://schemas.microsoft.com/office/drawing/2014/main" id="{50C115C0-C530-4F3F-A418-EB886153F49C}"/>
              </a:ext>
            </a:extLst>
          </p:cNvPr>
          <p:cNvPicPr>
            <a:picLocks noChangeAspect="1"/>
          </p:cNvPicPr>
          <p:nvPr/>
        </p:nvPicPr>
        <p:blipFill>
          <a:blip r:embed="rId2"/>
          <a:stretch>
            <a:fillRect/>
          </a:stretch>
        </p:blipFill>
        <p:spPr>
          <a:xfrm>
            <a:off x="377130" y="1475497"/>
            <a:ext cx="8515350" cy="4218434"/>
          </a:xfrm>
          <a:prstGeom prst="rect">
            <a:avLst/>
          </a:prstGeom>
        </p:spPr>
      </p:pic>
    </p:spTree>
    <p:extLst>
      <p:ext uri="{BB962C8B-B14F-4D97-AF65-F5344CB8AC3E}">
        <p14:creationId xmlns:p14="http://schemas.microsoft.com/office/powerpoint/2010/main" val="1505068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8B78F6D-14C8-4586-AB11-8340EA774AF8}"/>
              </a:ext>
            </a:extLst>
          </p:cNvPr>
          <p:cNvGrpSpPr/>
          <p:nvPr/>
        </p:nvGrpSpPr>
        <p:grpSpPr>
          <a:xfrm>
            <a:off x="395536" y="1772816"/>
            <a:ext cx="4960633" cy="4032448"/>
            <a:chOff x="196352" y="1243898"/>
            <a:chExt cx="5492343" cy="4528165"/>
          </a:xfrm>
        </p:grpSpPr>
        <p:sp>
          <p:nvSpPr>
            <p:cNvPr id="5" name="object 10">
              <a:extLst>
                <a:ext uri="{FF2B5EF4-FFF2-40B4-BE49-F238E27FC236}">
                  <a16:creationId xmlns:a16="http://schemas.microsoft.com/office/drawing/2014/main" id="{C816C71E-E3C1-4203-AD54-FFC51E4A6B75}"/>
                </a:ext>
              </a:extLst>
            </p:cNvPr>
            <p:cNvSpPr txBox="1"/>
            <p:nvPr/>
          </p:nvSpPr>
          <p:spPr>
            <a:xfrm>
              <a:off x="347038" y="1243898"/>
              <a:ext cx="2629546" cy="195847"/>
            </a:xfrm>
            <a:prstGeom prst="rect">
              <a:avLst/>
            </a:prstGeom>
          </p:spPr>
          <p:txBody>
            <a:bodyPr vert="horz" wrap="square" lIns="0" tIns="12700" rIns="0" bIns="0" rtlCol="0">
              <a:spAutoFit/>
            </a:bodyPr>
            <a:lstStyle/>
            <a:p>
              <a:pPr marL="12700">
                <a:lnSpc>
                  <a:spcPct val="100000"/>
                </a:lnSpc>
                <a:spcBef>
                  <a:spcPts val="100"/>
                </a:spcBef>
              </a:pPr>
              <a:r>
                <a:rPr sz="1050" dirty="0" err="1">
                  <a:solidFill>
                    <a:schemeClr val="accent6">
                      <a:lumMod val="50000"/>
                    </a:schemeClr>
                  </a:solidFill>
                  <a:latin typeface="Plain-Medium"/>
                  <a:cs typeface="Plain-Medium"/>
                </a:rPr>
                <a:t>Equitix’s</a:t>
              </a:r>
              <a:r>
                <a:rPr sz="1050" dirty="0">
                  <a:solidFill>
                    <a:schemeClr val="accent6">
                      <a:lumMod val="50000"/>
                    </a:schemeClr>
                  </a:solidFill>
                  <a:latin typeface="Plain-Medium"/>
                  <a:cs typeface="Plain-Medium"/>
                </a:rPr>
                <a:t> renewables </a:t>
              </a:r>
              <a:r>
                <a:rPr sz="1050" spc="5" dirty="0">
                  <a:solidFill>
                    <a:schemeClr val="accent6">
                      <a:lumMod val="50000"/>
                    </a:schemeClr>
                  </a:solidFill>
                  <a:latin typeface="Plain-Medium"/>
                  <a:cs typeface="Plain-Medium"/>
                </a:rPr>
                <a:t>portfolio</a:t>
              </a:r>
              <a:r>
                <a:rPr sz="1050" spc="-40" dirty="0">
                  <a:solidFill>
                    <a:schemeClr val="accent6">
                      <a:lumMod val="50000"/>
                    </a:schemeClr>
                  </a:solidFill>
                  <a:latin typeface="Plain-Medium"/>
                  <a:cs typeface="Plain-Medium"/>
                </a:rPr>
                <a:t> </a:t>
              </a:r>
              <a:r>
                <a:rPr sz="1050" dirty="0">
                  <a:solidFill>
                    <a:schemeClr val="accent6">
                      <a:lumMod val="50000"/>
                    </a:schemeClr>
                  </a:solidFill>
                  <a:latin typeface="Plain-Medium"/>
                  <a:cs typeface="Plain-Medium"/>
                </a:rPr>
                <a:t>includes:</a:t>
              </a:r>
            </a:p>
          </p:txBody>
        </p:sp>
        <p:sp>
          <p:nvSpPr>
            <p:cNvPr id="6" name="object 11">
              <a:extLst>
                <a:ext uri="{FF2B5EF4-FFF2-40B4-BE49-F238E27FC236}">
                  <a16:creationId xmlns:a16="http://schemas.microsoft.com/office/drawing/2014/main" id="{6858739C-5420-46CB-B383-1FFE915BF2B3}"/>
                </a:ext>
              </a:extLst>
            </p:cNvPr>
            <p:cNvSpPr txBox="1"/>
            <p:nvPr/>
          </p:nvSpPr>
          <p:spPr>
            <a:xfrm>
              <a:off x="347039" y="1624611"/>
              <a:ext cx="1328753" cy="532819"/>
            </a:xfrm>
            <a:prstGeom prst="rect">
              <a:avLst/>
            </a:prstGeom>
          </p:spPr>
          <p:txBody>
            <a:bodyPr vert="horz" wrap="square" lIns="0" tIns="12700" rIns="0" bIns="0" rtlCol="0">
              <a:spAutoFit/>
            </a:bodyPr>
            <a:lstStyle/>
            <a:p>
              <a:pPr marL="133350" indent="-121285">
                <a:lnSpc>
                  <a:spcPct val="100000"/>
                </a:lnSpc>
                <a:spcBef>
                  <a:spcPts val="100"/>
                </a:spcBef>
                <a:buSzPct val="63333"/>
                <a:buChar char="•"/>
                <a:tabLst>
                  <a:tab pos="133985" algn="l"/>
                </a:tabLst>
              </a:pPr>
              <a:r>
                <a:rPr sz="3000" spc="40" dirty="0">
                  <a:solidFill>
                    <a:schemeClr val="accent6">
                      <a:lumMod val="50000"/>
                    </a:schemeClr>
                  </a:solidFill>
                  <a:latin typeface="Plain-Medium"/>
                  <a:cs typeface="Plain-Medium"/>
                </a:rPr>
                <a:t>117</a:t>
              </a:r>
              <a:r>
                <a:rPr sz="3000" spc="-540" dirty="0">
                  <a:solidFill>
                    <a:schemeClr val="accent6">
                      <a:lumMod val="50000"/>
                    </a:schemeClr>
                  </a:solidFill>
                  <a:latin typeface="Plain-Medium"/>
                  <a:cs typeface="Plain-Medium"/>
                </a:rPr>
                <a:t> </a:t>
              </a:r>
              <a:r>
                <a:rPr sz="1050" spc="5" dirty="0">
                  <a:solidFill>
                    <a:schemeClr val="accent6">
                      <a:lumMod val="50000"/>
                    </a:schemeClr>
                  </a:solidFill>
                  <a:latin typeface="Plain-Medium"/>
                  <a:cs typeface="Plain-Medium"/>
                </a:rPr>
                <a:t>Assets</a:t>
              </a:r>
              <a:endParaRPr sz="1050" dirty="0">
                <a:solidFill>
                  <a:schemeClr val="accent6">
                    <a:lumMod val="50000"/>
                  </a:schemeClr>
                </a:solidFill>
                <a:latin typeface="Plain-Medium"/>
                <a:cs typeface="Plain-Medium"/>
              </a:endParaRPr>
            </a:p>
          </p:txBody>
        </p:sp>
        <p:sp>
          <p:nvSpPr>
            <p:cNvPr id="7" name="object 12">
              <a:extLst>
                <a:ext uri="{FF2B5EF4-FFF2-40B4-BE49-F238E27FC236}">
                  <a16:creationId xmlns:a16="http://schemas.microsoft.com/office/drawing/2014/main" id="{78DAA8E0-BCE0-4974-A0DA-29907A7E3FE7}"/>
                </a:ext>
              </a:extLst>
            </p:cNvPr>
            <p:cNvSpPr txBox="1"/>
            <p:nvPr/>
          </p:nvSpPr>
          <p:spPr>
            <a:xfrm>
              <a:off x="1836422" y="2352352"/>
              <a:ext cx="1942536" cy="532819"/>
            </a:xfrm>
            <a:prstGeom prst="rect">
              <a:avLst/>
            </a:prstGeom>
          </p:spPr>
          <p:txBody>
            <a:bodyPr vert="horz" wrap="square" lIns="0" tIns="12700" rIns="0" bIns="0" rtlCol="0">
              <a:spAutoFit/>
            </a:bodyPr>
            <a:lstStyle/>
            <a:p>
              <a:pPr marL="12700">
                <a:lnSpc>
                  <a:spcPct val="100000"/>
                </a:lnSpc>
                <a:spcBef>
                  <a:spcPts val="100"/>
                </a:spcBef>
              </a:pPr>
              <a:r>
                <a:rPr sz="3000" spc="30" dirty="0">
                  <a:solidFill>
                    <a:schemeClr val="accent6">
                      <a:lumMod val="50000"/>
                    </a:schemeClr>
                  </a:solidFill>
                  <a:latin typeface="Plain-Medium"/>
                  <a:cs typeface="Plain-Medium"/>
                </a:rPr>
                <a:t>48</a:t>
              </a:r>
              <a:r>
                <a:rPr sz="3000" spc="-475" dirty="0">
                  <a:solidFill>
                    <a:schemeClr val="accent6">
                      <a:lumMod val="50000"/>
                    </a:schemeClr>
                  </a:solidFill>
                  <a:latin typeface="Plain-Medium"/>
                  <a:cs typeface="Plain-Medium"/>
                </a:rPr>
                <a:t> </a:t>
              </a:r>
              <a:r>
                <a:rPr sz="1050" spc="10" dirty="0">
                  <a:solidFill>
                    <a:schemeClr val="accent6">
                      <a:lumMod val="50000"/>
                    </a:schemeClr>
                  </a:solidFill>
                  <a:latin typeface="Plain-Medium"/>
                  <a:cs typeface="Plain-Medium"/>
                </a:rPr>
                <a:t>Onshore </a:t>
              </a:r>
              <a:r>
                <a:rPr sz="1050" spc="15" dirty="0">
                  <a:solidFill>
                    <a:schemeClr val="accent6">
                      <a:lumMod val="50000"/>
                    </a:schemeClr>
                  </a:solidFill>
                  <a:latin typeface="Plain-Medium"/>
                  <a:cs typeface="Plain-Medium"/>
                </a:rPr>
                <a:t>Wind </a:t>
              </a:r>
              <a:r>
                <a:rPr sz="1050" spc="5" dirty="0">
                  <a:solidFill>
                    <a:schemeClr val="accent6">
                      <a:lumMod val="50000"/>
                    </a:schemeClr>
                  </a:solidFill>
                  <a:latin typeface="Plain-Medium"/>
                  <a:cs typeface="Plain-Medium"/>
                </a:rPr>
                <a:t>Farms</a:t>
              </a:r>
              <a:endParaRPr sz="1050" dirty="0">
                <a:solidFill>
                  <a:schemeClr val="accent6">
                    <a:lumMod val="50000"/>
                  </a:schemeClr>
                </a:solidFill>
                <a:latin typeface="Plain-Medium"/>
                <a:cs typeface="Plain-Medium"/>
              </a:endParaRPr>
            </a:p>
          </p:txBody>
        </p:sp>
        <p:sp>
          <p:nvSpPr>
            <p:cNvPr id="8" name="object 13">
              <a:extLst>
                <a:ext uri="{FF2B5EF4-FFF2-40B4-BE49-F238E27FC236}">
                  <a16:creationId xmlns:a16="http://schemas.microsoft.com/office/drawing/2014/main" id="{8D66F229-EF7B-47BB-ACEE-6490C5C52537}"/>
                </a:ext>
              </a:extLst>
            </p:cNvPr>
            <p:cNvSpPr txBox="1"/>
            <p:nvPr/>
          </p:nvSpPr>
          <p:spPr>
            <a:xfrm>
              <a:off x="1839341" y="1867192"/>
              <a:ext cx="1602359" cy="532819"/>
            </a:xfrm>
            <a:prstGeom prst="rect">
              <a:avLst/>
            </a:prstGeom>
          </p:spPr>
          <p:txBody>
            <a:bodyPr vert="horz" wrap="square" lIns="0" tIns="12700" rIns="0" bIns="0" rtlCol="0">
              <a:spAutoFit/>
            </a:bodyPr>
            <a:lstStyle/>
            <a:p>
              <a:pPr marL="12700">
                <a:lnSpc>
                  <a:spcPct val="100000"/>
                </a:lnSpc>
                <a:spcBef>
                  <a:spcPts val="100"/>
                </a:spcBef>
              </a:pPr>
              <a:r>
                <a:rPr sz="3000" spc="60" dirty="0">
                  <a:solidFill>
                    <a:schemeClr val="accent6">
                      <a:lumMod val="50000"/>
                    </a:schemeClr>
                  </a:solidFill>
                  <a:latin typeface="Plain-Medium"/>
                  <a:cs typeface="Plain-Medium"/>
                </a:rPr>
                <a:t>1</a:t>
              </a:r>
              <a:r>
                <a:rPr sz="1050" spc="20" dirty="0">
                  <a:solidFill>
                    <a:schemeClr val="accent6">
                      <a:lumMod val="50000"/>
                    </a:schemeClr>
                  </a:solidFill>
                  <a:latin typeface="Plain-Medium"/>
                  <a:cs typeface="Plain-Medium"/>
                </a:rPr>
                <a:t>Offsho</a:t>
              </a:r>
              <a:r>
                <a:rPr sz="1050" dirty="0">
                  <a:solidFill>
                    <a:schemeClr val="accent6">
                      <a:lumMod val="50000"/>
                    </a:schemeClr>
                  </a:solidFill>
                  <a:latin typeface="Plain-Medium"/>
                  <a:cs typeface="Plain-Medium"/>
                </a:rPr>
                <a:t>re </a:t>
              </a:r>
              <a:r>
                <a:rPr sz="1050" spc="20" dirty="0">
                  <a:solidFill>
                    <a:schemeClr val="accent6">
                      <a:lumMod val="50000"/>
                    </a:schemeClr>
                  </a:solidFill>
                  <a:latin typeface="Plain-Medium"/>
                  <a:cs typeface="Plain-Medium"/>
                </a:rPr>
                <a:t>Win</a:t>
              </a:r>
              <a:r>
                <a:rPr sz="1050" dirty="0">
                  <a:solidFill>
                    <a:schemeClr val="accent6">
                      <a:lumMod val="50000"/>
                    </a:schemeClr>
                  </a:solidFill>
                  <a:latin typeface="Plain-Medium"/>
                  <a:cs typeface="Plain-Medium"/>
                </a:rPr>
                <a:t>d</a:t>
              </a:r>
              <a:r>
                <a:rPr sz="1050" spc="40" dirty="0">
                  <a:solidFill>
                    <a:schemeClr val="accent6">
                      <a:lumMod val="50000"/>
                    </a:schemeClr>
                  </a:solidFill>
                  <a:latin typeface="Plain-Medium"/>
                  <a:cs typeface="Plain-Medium"/>
                </a:rPr>
                <a:t> </a:t>
              </a:r>
              <a:r>
                <a:rPr sz="1050" spc="-35" dirty="0">
                  <a:solidFill>
                    <a:schemeClr val="accent6">
                      <a:lumMod val="50000"/>
                    </a:schemeClr>
                  </a:solidFill>
                  <a:latin typeface="Plain-Medium"/>
                  <a:cs typeface="Plain-Medium"/>
                </a:rPr>
                <a:t>F</a:t>
              </a:r>
              <a:r>
                <a:rPr sz="1050" spc="20" dirty="0">
                  <a:solidFill>
                    <a:schemeClr val="accent6">
                      <a:lumMod val="50000"/>
                    </a:schemeClr>
                  </a:solidFill>
                  <a:latin typeface="Plain-Medium"/>
                  <a:cs typeface="Plain-Medium"/>
                </a:rPr>
                <a:t>arm</a:t>
              </a:r>
              <a:endParaRPr sz="1050" dirty="0">
                <a:solidFill>
                  <a:schemeClr val="accent6">
                    <a:lumMod val="50000"/>
                  </a:schemeClr>
                </a:solidFill>
                <a:latin typeface="Plain-Medium"/>
                <a:cs typeface="Plain-Medium"/>
              </a:endParaRPr>
            </a:p>
          </p:txBody>
        </p:sp>
        <p:sp>
          <p:nvSpPr>
            <p:cNvPr id="10" name="object 15">
              <a:extLst>
                <a:ext uri="{FF2B5EF4-FFF2-40B4-BE49-F238E27FC236}">
                  <a16:creationId xmlns:a16="http://schemas.microsoft.com/office/drawing/2014/main" id="{FB399474-6BA5-4114-BB19-57492F849883}"/>
                </a:ext>
              </a:extLst>
            </p:cNvPr>
            <p:cNvSpPr txBox="1"/>
            <p:nvPr/>
          </p:nvSpPr>
          <p:spPr>
            <a:xfrm>
              <a:off x="267309" y="3127751"/>
              <a:ext cx="1651621" cy="532819"/>
            </a:xfrm>
            <a:prstGeom prst="rect">
              <a:avLst/>
            </a:prstGeom>
          </p:spPr>
          <p:txBody>
            <a:bodyPr vert="horz" wrap="square" lIns="0" tIns="12700" rIns="0" bIns="0" rtlCol="0">
              <a:spAutoFit/>
            </a:bodyPr>
            <a:lstStyle/>
            <a:p>
              <a:pPr marL="172085" indent="-160020">
                <a:lnSpc>
                  <a:spcPct val="100000"/>
                </a:lnSpc>
                <a:spcBef>
                  <a:spcPts val="100"/>
                </a:spcBef>
                <a:buSzPct val="66666"/>
                <a:buChar char="•"/>
                <a:tabLst>
                  <a:tab pos="172720" algn="l"/>
                </a:tabLst>
              </a:pPr>
              <a:r>
                <a:rPr sz="3000" spc="40" dirty="0">
                  <a:solidFill>
                    <a:schemeClr val="accent6">
                      <a:lumMod val="60000"/>
                      <a:lumOff val="40000"/>
                    </a:schemeClr>
                  </a:solidFill>
                  <a:latin typeface="Plain-Medium"/>
                  <a:cs typeface="Plain-Medium"/>
                </a:rPr>
                <a:t>1.2</a:t>
              </a:r>
              <a:r>
                <a:rPr sz="3000" spc="-530" dirty="0">
                  <a:solidFill>
                    <a:schemeClr val="accent6">
                      <a:lumMod val="60000"/>
                      <a:lumOff val="40000"/>
                    </a:schemeClr>
                  </a:solidFill>
                  <a:latin typeface="Plain-Medium"/>
                  <a:cs typeface="Plain-Medium"/>
                </a:rPr>
                <a:t> </a:t>
              </a:r>
              <a:r>
                <a:rPr sz="1050" dirty="0">
                  <a:solidFill>
                    <a:schemeClr val="accent6">
                      <a:lumMod val="60000"/>
                      <a:lumOff val="40000"/>
                    </a:schemeClr>
                  </a:solidFill>
                  <a:latin typeface="Plain-Medium"/>
                  <a:cs typeface="Plain-Medium"/>
                </a:rPr>
                <a:t>GW </a:t>
              </a:r>
              <a:r>
                <a:rPr sz="1050" spc="5" dirty="0">
                  <a:solidFill>
                    <a:schemeClr val="accent6">
                      <a:lumMod val="60000"/>
                      <a:lumOff val="40000"/>
                    </a:schemeClr>
                  </a:solidFill>
                  <a:latin typeface="Plain-Medium"/>
                  <a:cs typeface="Plain-Medium"/>
                </a:rPr>
                <a:t>capacity</a:t>
              </a:r>
              <a:endParaRPr sz="1050" dirty="0">
                <a:solidFill>
                  <a:schemeClr val="accent6">
                    <a:lumMod val="60000"/>
                    <a:lumOff val="40000"/>
                  </a:schemeClr>
                </a:solidFill>
                <a:latin typeface="Plain-Medium"/>
                <a:cs typeface="Plain-Medium"/>
              </a:endParaRPr>
            </a:p>
          </p:txBody>
        </p:sp>
        <p:sp>
          <p:nvSpPr>
            <p:cNvPr id="11" name="object 16">
              <a:extLst>
                <a:ext uri="{FF2B5EF4-FFF2-40B4-BE49-F238E27FC236}">
                  <a16:creationId xmlns:a16="http://schemas.microsoft.com/office/drawing/2014/main" id="{0536B504-B89D-487E-A9BE-A9B7D8BD0717}"/>
                </a:ext>
              </a:extLst>
            </p:cNvPr>
            <p:cNvSpPr txBox="1"/>
            <p:nvPr/>
          </p:nvSpPr>
          <p:spPr>
            <a:xfrm>
              <a:off x="1838043" y="3612912"/>
              <a:ext cx="2186184" cy="532819"/>
            </a:xfrm>
            <a:prstGeom prst="rect">
              <a:avLst/>
            </a:prstGeom>
          </p:spPr>
          <p:txBody>
            <a:bodyPr vert="horz" wrap="square" lIns="0" tIns="12700" rIns="0" bIns="0" rtlCol="0">
              <a:spAutoFit/>
            </a:bodyPr>
            <a:lstStyle/>
            <a:p>
              <a:pPr marL="12700">
                <a:lnSpc>
                  <a:spcPct val="100000"/>
                </a:lnSpc>
                <a:spcBef>
                  <a:spcPts val="100"/>
                </a:spcBef>
              </a:pPr>
              <a:r>
                <a:rPr sz="3000" spc="40" dirty="0">
                  <a:solidFill>
                    <a:schemeClr val="accent6">
                      <a:lumMod val="60000"/>
                      <a:lumOff val="40000"/>
                    </a:schemeClr>
                  </a:solidFill>
                  <a:latin typeface="Plain-Medium"/>
                  <a:cs typeface="Plain-Medium"/>
                </a:rPr>
                <a:t>506</a:t>
              </a:r>
              <a:r>
                <a:rPr sz="3000" spc="-505" dirty="0">
                  <a:solidFill>
                    <a:schemeClr val="accent6">
                      <a:lumMod val="60000"/>
                      <a:lumOff val="40000"/>
                    </a:schemeClr>
                  </a:solidFill>
                  <a:latin typeface="Plain-Medium"/>
                  <a:cs typeface="Plain-Medium"/>
                </a:rPr>
                <a:t> </a:t>
              </a:r>
              <a:r>
                <a:rPr sz="1050" spc="10" dirty="0">
                  <a:solidFill>
                    <a:schemeClr val="accent6">
                      <a:lumMod val="60000"/>
                      <a:lumOff val="40000"/>
                    </a:schemeClr>
                  </a:solidFill>
                  <a:latin typeface="Plain-Medium"/>
                  <a:cs typeface="Plain-Medium"/>
                </a:rPr>
                <a:t>MW </a:t>
              </a:r>
              <a:r>
                <a:rPr sz="1050" dirty="0">
                  <a:solidFill>
                    <a:schemeClr val="accent6">
                      <a:lumMod val="60000"/>
                      <a:lumOff val="40000"/>
                    </a:schemeClr>
                  </a:solidFill>
                  <a:latin typeface="Plain-Medium"/>
                  <a:cs typeface="Plain-Medium"/>
                </a:rPr>
                <a:t>— </a:t>
              </a:r>
              <a:r>
                <a:rPr sz="1050" spc="10" dirty="0">
                  <a:solidFill>
                    <a:schemeClr val="accent6">
                      <a:lumMod val="60000"/>
                      <a:lumOff val="40000"/>
                    </a:schemeClr>
                  </a:solidFill>
                  <a:latin typeface="Plain-Medium"/>
                  <a:cs typeface="Plain-Medium"/>
                </a:rPr>
                <a:t>Onshore </a:t>
              </a:r>
              <a:r>
                <a:rPr sz="1050" spc="20" dirty="0">
                  <a:solidFill>
                    <a:schemeClr val="accent6">
                      <a:lumMod val="60000"/>
                      <a:lumOff val="40000"/>
                    </a:schemeClr>
                  </a:solidFill>
                  <a:latin typeface="Plain-Medium"/>
                  <a:cs typeface="Plain-Medium"/>
                </a:rPr>
                <a:t>Wind</a:t>
              </a:r>
              <a:endParaRPr sz="1050" dirty="0">
                <a:solidFill>
                  <a:schemeClr val="accent6">
                    <a:lumMod val="60000"/>
                    <a:lumOff val="40000"/>
                  </a:schemeClr>
                </a:solidFill>
                <a:latin typeface="Plain-Medium"/>
                <a:cs typeface="Plain-Medium"/>
              </a:endParaRPr>
            </a:p>
          </p:txBody>
        </p:sp>
        <p:sp>
          <p:nvSpPr>
            <p:cNvPr id="12" name="object 17">
              <a:extLst>
                <a:ext uri="{FF2B5EF4-FFF2-40B4-BE49-F238E27FC236}">
                  <a16:creationId xmlns:a16="http://schemas.microsoft.com/office/drawing/2014/main" id="{0F0E6AF0-E1F6-460E-9A31-52B4ED22314B}"/>
                </a:ext>
              </a:extLst>
            </p:cNvPr>
            <p:cNvSpPr txBox="1"/>
            <p:nvPr/>
          </p:nvSpPr>
          <p:spPr>
            <a:xfrm>
              <a:off x="196352" y="4340653"/>
              <a:ext cx="3754591" cy="1431410"/>
            </a:xfrm>
            <a:prstGeom prst="rect">
              <a:avLst/>
            </a:prstGeom>
          </p:spPr>
          <p:txBody>
            <a:bodyPr vert="horz" wrap="square" lIns="0" tIns="35560" rIns="0" bIns="0" rtlCol="0">
              <a:spAutoFit/>
            </a:bodyPr>
            <a:lstStyle/>
            <a:p>
              <a:pPr marL="1503680">
                <a:lnSpc>
                  <a:spcPct val="100000"/>
                </a:lnSpc>
                <a:spcBef>
                  <a:spcPts val="280"/>
                </a:spcBef>
              </a:pPr>
              <a:r>
                <a:rPr sz="3000" spc="40" dirty="0">
                  <a:solidFill>
                    <a:schemeClr val="accent6">
                      <a:lumMod val="60000"/>
                      <a:lumOff val="40000"/>
                    </a:schemeClr>
                  </a:solidFill>
                  <a:latin typeface="Plain-Medium"/>
                  <a:cs typeface="Plain-Medium"/>
                </a:rPr>
                <a:t>317</a:t>
              </a:r>
              <a:r>
                <a:rPr sz="3000" spc="-525" dirty="0">
                  <a:solidFill>
                    <a:schemeClr val="accent6">
                      <a:lumMod val="60000"/>
                      <a:lumOff val="40000"/>
                    </a:schemeClr>
                  </a:solidFill>
                  <a:latin typeface="Plain-Medium"/>
                  <a:cs typeface="Plain-Medium"/>
                </a:rPr>
                <a:t> </a:t>
              </a:r>
              <a:r>
                <a:rPr sz="1050" spc="10" dirty="0">
                  <a:solidFill>
                    <a:schemeClr val="accent6">
                      <a:lumMod val="60000"/>
                      <a:lumOff val="40000"/>
                    </a:schemeClr>
                  </a:solidFill>
                  <a:latin typeface="Plain-Medium"/>
                  <a:cs typeface="Plain-Medium"/>
                </a:rPr>
                <a:t>MW </a:t>
              </a:r>
              <a:r>
                <a:rPr sz="1050" dirty="0">
                  <a:solidFill>
                    <a:schemeClr val="accent6">
                      <a:lumMod val="60000"/>
                      <a:lumOff val="40000"/>
                    </a:schemeClr>
                  </a:solidFill>
                  <a:latin typeface="Plain-Medium"/>
                  <a:cs typeface="Plain-Medium"/>
                </a:rPr>
                <a:t>— </a:t>
              </a:r>
              <a:r>
                <a:rPr sz="1050" spc="15" dirty="0">
                  <a:solidFill>
                    <a:schemeClr val="accent6">
                      <a:lumMod val="60000"/>
                      <a:lumOff val="40000"/>
                    </a:schemeClr>
                  </a:solidFill>
                  <a:latin typeface="Plain-Medium"/>
                  <a:cs typeface="Plain-Medium"/>
                </a:rPr>
                <a:t>Offshore </a:t>
              </a:r>
              <a:r>
                <a:rPr sz="1050" spc="20" dirty="0">
                  <a:solidFill>
                    <a:schemeClr val="accent6">
                      <a:lumMod val="60000"/>
                      <a:lumOff val="40000"/>
                    </a:schemeClr>
                  </a:solidFill>
                  <a:latin typeface="Plain-Medium"/>
                  <a:cs typeface="Plain-Medium"/>
                </a:rPr>
                <a:t>Wind</a:t>
              </a:r>
              <a:endParaRPr sz="1050" dirty="0">
                <a:solidFill>
                  <a:schemeClr val="accent6">
                    <a:lumMod val="60000"/>
                    <a:lumOff val="40000"/>
                  </a:schemeClr>
                </a:solidFill>
                <a:latin typeface="Plain-Medium"/>
                <a:cs typeface="Plain-Medium"/>
              </a:endParaRPr>
            </a:p>
            <a:p>
              <a:pPr marL="243840" indent="-231775">
                <a:lnSpc>
                  <a:spcPct val="100000"/>
                </a:lnSpc>
                <a:spcBef>
                  <a:spcPts val="180"/>
                </a:spcBef>
                <a:buSzPct val="66666"/>
                <a:buChar char="•"/>
                <a:tabLst>
                  <a:tab pos="244475" algn="l"/>
                </a:tabLst>
              </a:pPr>
              <a:r>
                <a:rPr sz="3000" spc="45" dirty="0">
                  <a:solidFill>
                    <a:schemeClr val="accent6">
                      <a:lumMod val="75000"/>
                    </a:schemeClr>
                  </a:solidFill>
                  <a:latin typeface="Plain-Medium"/>
                  <a:cs typeface="Plain-Medium"/>
                </a:rPr>
                <a:t>£1.3</a:t>
              </a:r>
              <a:r>
                <a:rPr sz="3000" spc="-480" dirty="0">
                  <a:solidFill>
                    <a:schemeClr val="accent6">
                      <a:lumMod val="75000"/>
                    </a:schemeClr>
                  </a:solidFill>
                  <a:latin typeface="Plain-Medium"/>
                  <a:cs typeface="Plain-Medium"/>
                </a:rPr>
                <a:t> </a:t>
              </a:r>
              <a:r>
                <a:rPr sz="1050" dirty="0">
                  <a:solidFill>
                    <a:schemeClr val="accent6">
                      <a:lumMod val="75000"/>
                    </a:schemeClr>
                  </a:solidFill>
                  <a:latin typeface="Plain-Medium"/>
                  <a:cs typeface="Plain-Medium"/>
                </a:rPr>
                <a:t>Billion </a:t>
              </a:r>
              <a:r>
                <a:rPr sz="1050" spc="5" dirty="0">
                  <a:solidFill>
                    <a:schemeClr val="accent6">
                      <a:lumMod val="75000"/>
                    </a:schemeClr>
                  </a:solidFill>
                  <a:latin typeface="Plain-Medium"/>
                  <a:cs typeface="Plain-Medium"/>
                </a:rPr>
                <a:t>Portfolio </a:t>
              </a:r>
              <a:r>
                <a:rPr sz="1050" dirty="0">
                  <a:solidFill>
                    <a:schemeClr val="accent6">
                      <a:lumMod val="75000"/>
                    </a:schemeClr>
                  </a:solidFill>
                  <a:latin typeface="Plain-Medium"/>
                  <a:cs typeface="Plain-Medium"/>
                </a:rPr>
                <a:t>Enterprise </a:t>
              </a:r>
              <a:r>
                <a:rPr sz="1050" spc="-5" dirty="0">
                  <a:solidFill>
                    <a:schemeClr val="accent6">
                      <a:lumMod val="75000"/>
                    </a:schemeClr>
                  </a:solidFill>
                  <a:latin typeface="Plain-Medium"/>
                  <a:cs typeface="Plain-Medium"/>
                </a:rPr>
                <a:t>Value</a:t>
              </a:r>
              <a:endParaRPr sz="1050" dirty="0">
                <a:solidFill>
                  <a:schemeClr val="accent6">
                    <a:lumMod val="75000"/>
                  </a:schemeClr>
                </a:solidFill>
                <a:latin typeface="Plain-Medium"/>
                <a:cs typeface="Plain-Medium"/>
              </a:endParaRPr>
            </a:p>
            <a:p>
              <a:pPr marL="12700">
                <a:lnSpc>
                  <a:spcPct val="100000"/>
                </a:lnSpc>
                <a:spcBef>
                  <a:spcPts val="994"/>
                </a:spcBef>
              </a:pPr>
              <a:r>
                <a:rPr sz="1050" dirty="0">
                  <a:solidFill>
                    <a:schemeClr val="accent6"/>
                  </a:solidFill>
                  <a:latin typeface="Plain-Medium"/>
                  <a:cs typeface="Plain-Medium"/>
                </a:rPr>
                <a:t>:</a:t>
              </a:r>
            </a:p>
          </p:txBody>
        </p:sp>
        <p:sp>
          <p:nvSpPr>
            <p:cNvPr id="13" name="object 18">
              <a:extLst>
                <a:ext uri="{FF2B5EF4-FFF2-40B4-BE49-F238E27FC236}">
                  <a16:creationId xmlns:a16="http://schemas.microsoft.com/office/drawing/2014/main" id="{A94BE2E2-F625-49D6-A7F6-B9556FA5A2F3}"/>
                </a:ext>
              </a:extLst>
            </p:cNvPr>
            <p:cNvSpPr txBox="1"/>
            <p:nvPr/>
          </p:nvSpPr>
          <p:spPr>
            <a:xfrm>
              <a:off x="4114961" y="3612912"/>
              <a:ext cx="1573734" cy="1112439"/>
            </a:xfrm>
            <a:prstGeom prst="rect">
              <a:avLst/>
            </a:prstGeom>
          </p:spPr>
          <p:txBody>
            <a:bodyPr vert="horz" wrap="square" lIns="0" tIns="41275" rIns="0" bIns="0" rtlCol="0">
              <a:spAutoFit/>
            </a:bodyPr>
            <a:lstStyle/>
            <a:p>
              <a:pPr marL="18415">
                <a:lnSpc>
                  <a:spcPct val="100000"/>
                </a:lnSpc>
                <a:spcBef>
                  <a:spcPts val="325"/>
                </a:spcBef>
              </a:pPr>
              <a:r>
                <a:rPr sz="3000" spc="40" dirty="0">
                  <a:solidFill>
                    <a:schemeClr val="accent6">
                      <a:lumMod val="60000"/>
                      <a:lumOff val="40000"/>
                    </a:schemeClr>
                  </a:solidFill>
                  <a:latin typeface="Plain-Medium"/>
                  <a:cs typeface="Plain-Medium"/>
                </a:rPr>
                <a:t>374</a:t>
              </a:r>
              <a:r>
                <a:rPr sz="3000" spc="-520" dirty="0">
                  <a:solidFill>
                    <a:schemeClr val="accent6">
                      <a:lumMod val="60000"/>
                      <a:lumOff val="40000"/>
                    </a:schemeClr>
                  </a:solidFill>
                  <a:latin typeface="Plain-Medium"/>
                  <a:cs typeface="Plain-Medium"/>
                </a:rPr>
                <a:t> </a:t>
              </a:r>
              <a:r>
                <a:rPr sz="1050" spc="10" dirty="0">
                  <a:solidFill>
                    <a:schemeClr val="accent6">
                      <a:lumMod val="60000"/>
                      <a:lumOff val="40000"/>
                    </a:schemeClr>
                  </a:solidFill>
                  <a:latin typeface="Plain-Medium"/>
                  <a:cs typeface="Plain-Medium"/>
                </a:rPr>
                <a:t>MW </a:t>
              </a:r>
              <a:r>
                <a:rPr sz="1050" dirty="0">
                  <a:solidFill>
                    <a:schemeClr val="accent6">
                      <a:lumMod val="60000"/>
                      <a:lumOff val="40000"/>
                    </a:schemeClr>
                  </a:solidFill>
                  <a:latin typeface="Plain-Medium"/>
                  <a:cs typeface="Plain-Medium"/>
                </a:rPr>
                <a:t>— </a:t>
              </a:r>
              <a:r>
                <a:rPr sz="1050" spc="20" dirty="0">
                  <a:solidFill>
                    <a:schemeClr val="accent6">
                      <a:lumMod val="60000"/>
                      <a:lumOff val="40000"/>
                    </a:schemeClr>
                  </a:solidFill>
                  <a:latin typeface="Plain-Medium"/>
                  <a:cs typeface="Plain-Medium"/>
                </a:rPr>
                <a:t>Sola</a:t>
              </a:r>
              <a:r>
                <a:rPr sz="1050" spc="20" dirty="0">
                  <a:solidFill>
                    <a:schemeClr val="accent6"/>
                  </a:solidFill>
                  <a:latin typeface="Plain-Medium"/>
                  <a:cs typeface="Plain-Medium"/>
                </a:rPr>
                <a:t>r</a:t>
              </a:r>
              <a:endParaRPr sz="1050" dirty="0">
                <a:solidFill>
                  <a:schemeClr val="accent6"/>
                </a:solidFill>
                <a:latin typeface="Plain-Medium"/>
                <a:cs typeface="Plain-Medium"/>
              </a:endParaRPr>
            </a:p>
            <a:p>
              <a:pPr marL="12700">
                <a:lnSpc>
                  <a:spcPct val="100000"/>
                </a:lnSpc>
                <a:spcBef>
                  <a:spcPts val="225"/>
                </a:spcBef>
              </a:pPr>
              <a:r>
                <a:rPr sz="3000" spc="30" dirty="0">
                  <a:solidFill>
                    <a:schemeClr val="accent6">
                      <a:lumMod val="60000"/>
                      <a:lumOff val="40000"/>
                    </a:schemeClr>
                  </a:solidFill>
                  <a:latin typeface="Plain-Medium"/>
                  <a:cs typeface="Plain-Medium"/>
                </a:rPr>
                <a:t>33</a:t>
              </a:r>
              <a:r>
                <a:rPr sz="3000" spc="-470" dirty="0">
                  <a:solidFill>
                    <a:schemeClr val="accent6">
                      <a:lumMod val="60000"/>
                      <a:lumOff val="40000"/>
                    </a:schemeClr>
                  </a:solidFill>
                  <a:latin typeface="Plain-Medium"/>
                  <a:cs typeface="Plain-Medium"/>
                </a:rPr>
                <a:t> </a:t>
              </a:r>
              <a:r>
                <a:rPr sz="1050" spc="10" dirty="0">
                  <a:solidFill>
                    <a:schemeClr val="accent6">
                      <a:lumMod val="60000"/>
                      <a:lumOff val="40000"/>
                    </a:schemeClr>
                  </a:solidFill>
                  <a:latin typeface="Plain-Medium"/>
                  <a:cs typeface="Plain-Medium"/>
                </a:rPr>
                <a:t>MW </a:t>
              </a:r>
              <a:r>
                <a:rPr sz="1050" dirty="0">
                  <a:solidFill>
                    <a:schemeClr val="accent6">
                      <a:lumMod val="60000"/>
                      <a:lumOff val="40000"/>
                    </a:schemeClr>
                  </a:solidFill>
                  <a:latin typeface="Plain-Medium"/>
                  <a:cs typeface="Plain-Medium"/>
                </a:rPr>
                <a:t>— </a:t>
              </a:r>
              <a:r>
                <a:rPr sz="1050" spc="10" dirty="0">
                  <a:solidFill>
                    <a:schemeClr val="accent6">
                      <a:lumMod val="60000"/>
                      <a:lumOff val="40000"/>
                    </a:schemeClr>
                  </a:solidFill>
                  <a:latin typeface="Plain-Medium"/>
                  <a:cs typeface="Plain-Medium"/>
                </a:rPr>
                <a:t>Hydro</a:t>
              </a:r>
              <a:endParaRPr sz="1050" dirty="0">
                <a:solidFill>
                  <a:schemeClr val="accent6">
                    <a:lumMod val="60000"/>
                    <a:lumOff val="40000"/>
                  </a:schemeClr>
                </a:solidFill>
                <a:latin typeface="Plain-Medium"/>
                <a:cs typeface="Plain-Medium"/>
              </a:endParaRPr>
            </a:p>
          </p:txBody>
        </p:sp>
        <p:sp>
          <p:nvSpPr>
            <p:cNvPr id="14" name="object 30">
              <a:extLst>
                <a:ext uri="{FF2B5EF4-FFF2-40B4-BE49-F238E27FC236}">
                  <a16:creationId xmlns:a16="http://schemas.microsoft.com/office/drawing/2014/main" id="{81991B82-3445-44BE-96B1-D4DB0E51D8EF}"/>
                </a:ext>
              </a:extLst>
            </p:cNvPr>
            <p:cNvSpPr txBox="1"/>
            <p:nvPr/>
          </p:nvSpPr>
          <p:spPr>
            <a:xfrm>
              <a:off x="4119751" y="1772732"/>
              <a:ext cx="1410635" cy="1112439"/>
            </a:xfrm>
            <a:prstGeom prst="rect">
              <a:avLst/>
            </a:prstGeom>
          </p:spPr>
          <p:txBody>
            <a:bodyPr vert="horz" wrap="square" lIns="0" tIns="41275" rIns="0" bIns="0" rtlCol="0">
              <a:spAutoFit/>
            </a:bodyPr>
            <a:lstStyle/>
            <a:p>
              <a:pPr marL="12700">
                <a:lnSpc>
                  <a:spcPct val="100000"/>
                </a:lnSpc>
                <a:spcBef>
                  <a:spcPts val="325"/>
                </a:spcBef>
              </a:pPr>
              <a:r>
                <a:rPr sz="3000" spc="30" dirty="0">
                  <a:solidFill>
                    <a:schemeClr val="accent6">
                      <a:lumMod val="50000"/>
                    </a:schemeClr>
                  </a:solidFill>
                  <a:latin typeface="Plain-Medium"/>
                  <a:cs typeface="Plain-Medium"/>
                </a:rPr>
                <a:t>48</a:t>
              </a:r>
              <a:r>
                <a:rPr sz="3000" spc="-459" dirty="0">
                  <a:solidFill>
                    <a:schemeClr val="accent6">
                      <a:lumMod val="50000"/>
                    </a:schemeClr>
                  </a:solidFill>
                  <a:latin typeface="Plain-Medium"/>
                  <a:cs typeface="Plain-Medium"/>
                </a:rPr>
                <a:t> </a:t>
              </a:r>
              <a:r>
                <a:rPr sz="1050" spc="15" dirty="0">
                  <a:solidFill>
                    <a:schemeClr val="accent6">
                      <a:lumMod val="50000"/>
                    </a:schemeClr>
                  </a:solidFill>
                  <a:latin typeface="Plain-Medium"/>
                  <a:cs typeface="Plain-Medium"/>
                </a:rPr>
                <a:t>Solar </a:t>
              </a:r>
              <a:r>
                <a:rPr sz="1050" spc="5" dirty="0">
                  <a:solidFill>
                    <a:schemeClr val="accent6">
                      <a:lumMod val="50000"/>
                    </a:schemeClr>
                  </a:solidFill>
                  <a:latin typeface="Plain-Medium"/>
                  <a:cs typeface="Plain-Medium"/>
                </a:rPr>
                <a:t>Farms</a:t>
              </a:r>
              <a:endParaRPr sz="1050" dirty="0">
                <a:solidFill>
                  <a:schemeClr val="accent6">
                    <a:lumMod val="50000"/>
                  </a:schemeClr>
                </a:solidFill>
                <a:latin typeface="Plain-Medium"/>
                <a:cs typeface="Plain-Medium"/>
              </a:endParaRPr>
            </a:p>
            <a:p>
              <a:pPr marL="12700">
                <a:lnSpc>
                  <a:spcPct val="100000"/>
                </a:lnSpc>
                <a:spcBef>
                  <a:spcPts val="225"/>
                </a:spcBef>
              </a:pPr>
              <a:r>
                <a:rPr sz="3000" spc="30" dirty="0">
                  <a:solidFill>
                    <a:schemeClr val="accent6">
                      <a:lumMod val="50000"/>
                    </a:schemeClr>
                  </a:solidFill>
                  <a:latin typeface="Plain-Medium"/>
                  <a:cs typeface="Plain-Medium"/>
                </a:rPr>
                <a:t>20</a:t>
              </a:r>
              <a:r>
                <a:rPr sz="3000" spc="-495" dirty="0">
                  <a:solidFill>
                    <a:schemeClr val="accent6">
                      <a:lumMod val="50000"/>
                    </a:schemeClr>
                  </a:solidFill>
                  <a:latin typeface="Plain-Medium"/>
                  <a:cs typeface="Plain-Medium"/>
                </a:rPr>
                <a:t> </a:t>
              </a:r>
              <a:r>
                <a:rPr sz="1050" spc="10" dirty="0">
                  <a:solidFill>
                    <a:schemeClr val="accent6">
                      <a:lumMod val="50000"/>
                    </a:schemeClr>
                  </a:solidFill>
                  <a:latin typeface="Plain-Medium"/>
                  <a:cs typeface="Plain-Medium"/>
                </a:rPr>
                <a:t>Hydro </a:t>
              </a:r>
              <a:r>
                <a:rPr sz="1050" spc="20" dirty="0">
                  <a:solidFill>
                    <a:schemeClr val="accent6">
                      <a:lumMod val="50000"/>
                    </a:schemeClr>
                  </a:solidFill>
                  <a:latin typeface="Plain-Medium"/>
                  <a:cs typeface="Plain-Medium"/>
                </a:rPr>
                <a:t>assets</a:t>
              </a:r>
              <a:endParaRPr sz="1050" dirty="0">
                <a:solidFill>
                  <a:schemeClr val="accent6">
                    <a:lumMod val="50000"/>
                  </a:schemeClr>
                </a:solidFill>
                <a:latin typeface="Plain-Medium"/>
                <a:cs typeface="Plain-Medium"/>
              </a:endParaRPr>
            </a:p>
          </p:txBody>
        </p:sp>
      </p:grpSp>
      <p:sp>
        <p:nvSpPr>
          <p:cNvPr id="23" name="object 29">
            <a:extLst>
              <a:ext uri="{FF2B5EF4-FFF2-40B4-BE49-F238E27FC236}">
                <a16:creationId xmlns:a16="http://schemas.microsoft.com/office/drawing/2014/main" id="{BBDE5977-7BA2-4268-B9FB-787D8F275FC1}"/>
              </a:ext>
            </a:extLst>
          </p:cNvPr>
          <p:cNvSpPr/>
          <p:nvPr/>
        </p:nvSpPr>
        <p:spPr>
          <a:xfrm>
            <a:off x="5557170" y="1775575"/>
            <a:ext cx="3407318" cy="3885673"/>
          </a:xfrm>
          <a:prstGeom prst="rect">
            <a:avLst/>
          </a:prstGeom>
          <a:blipFill>
            <a:blip r:embed="rId2" cstate="print"/>
            <a:stretch>
              <a:fillRect/>
            </a:stretch>
          </a:blipFill>
        </p:spPr>
        <p:txBody>
          <a:bodyPr wrap="square" lIns="0" tIns="0" rIns="0" bIns="0" rtlCol="0"/>
          <a:lstStyle/>
          <a:p>
            <a:endParaRPr dirty="0"/>
          </a:p>
        </p:txBody>
      </p:sp>
      <p:sp>
        <p:nvSpPr>
          <p:cNvPr id="26" name="TextBox 25">
            <a:extLst>
              <a:ext uri="{FF2B5EF4-FFF2-40B4-BE49-F238E27FC236}">
                <a16:creationId xmlns:a16="http://schemas.microsoft.com/office/drawing/2014/main" id="{0B925BEE-4665-4C0F-AC98-00647F1B1980}"/>
              </a:ext>
            </a:extLst>
          </p:cNvPr>
          <p:cNvSpPr txBox="1"/>
          <p:nvPr/>
        </p:nvSpPr>
        <p:spPr>
          <a:xfrm>
            <a:off x="395536" y="126718"/>
            <a:ext cx="6056592" cy="1107996"/>
          </a:xfrm>
          <a:prstGeom prst="rect">
            <a:avLst/>
          </a:prstGeom>
          <a:noFill/>
        </p:spPr>
        <p:txBody>
          <a:bodyPr wrap="square">
            <a:spAutoFit/>
          </a:bodyPr>
          <a:lstStyle/>
          <a:p>
            <a:r>
              <a:rPr lang="en-US" sz="3300" dirty="0"/>
              <a:t>Equitix Portfolio</a:t>
            </a:r>
          </a:p>
          <a:p>
            <a:r>
              <a:rPr lang="en-US" sz="3300" dirty="0"/>
              <a:t>-Renewables</a:t>
            </a:r>
            <a:endParaRPr lang="en-GB" sz="3300" dirty="0"/>
          </a:p>
        </p:txBody>
      </p:sp>
    </p:spTree>
    <p:extLst>
      <p:ext uri="{BB962C8B-B14F-4D97-AF65-F5344CB8AC3E}">
        <p14:creationId xmlns:p14="http://schemas.microsoft.com/office/powerpoint/2010/main" val="2760748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A5200C4C-B433-491F-950A-80C3A8E4DC0D}"/>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08"/>
          <a:stretch/>
        </p:blipFill>
        <p:spPr bwMode="auto">
          <a:xfrm>
            <a:off x="539552" y="3123127"/>
            <a:ext cx="3888432" cy="263600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42D58AA-BE95-2140-848B-108C885E9A43}"/>
              </a:ext>
            </a:extLst>
          </p:cNvPr>
          <p:cNvSpPr>
            <a:spLocks noGrp="1"/>
          </p:cNvSpPr>
          <p:nvPr>
            <p:ph type="title"/>
          </p:nvPr>
        </p:nvSpPr>
        <p:spPr>
          <a:xfrm>
            <a:off x="539552" y="476672"/>
            <a:ext cx="5400600" cy="1296144"/>
          </a:xfrm>
        </p:spPr>
        <p:txBody>
          <a:bodyPr>
            <a:noAutofit/>
          </a:bodyPr>
          <a:lstStyle/>
          <a:p>
            <a:r>
              <a:rPr lang="en-US" b="1" dirty="0"/>
              <a:t>Context</a:t>
            </a:r>
          </a:p>
        </p:txBody>
      </p:sp>
      <p:sp>
        <p:nvSpPr>
          <p:cNvPr id="3" name="TextBox 2">
            <a:extLst>
              <a:ext uri="{FF2B5EF4-FFF2-40B4-BE49-F238E27FC236}">
                <a16:creationId xmlns:a16="http://schemas.microsoft.com/office/drawing/2014/main" id="{2F343941-E3CD-4054-9A78-840C31EC05F1}"/>
              </a:ext>
            </a:extLst>
          </p:cNvPr>
          <p:cNvSpPr txBox="1"/>
          <p:nvPr/>
        </p:nvSpPr>
        <p:spPr>
          <a:xfrm>
            <a:off x="503548" y="1412776"/>
            <a:ext cx="8460940" cy="2585323"/>
          </a:xfrm>
          <a:prstGeom prst="rect">
            <a:avLst/>
          </a:prstGeom>
          <a:noFill/>
        </p:spPr>
        <p:txBody>
          <a:bodyPr wrap="square" rtlCol="0">
            <a:spAutoFit/>
          </a:bodyPr>
          <a:lstStyle/>
          <a:p>
            <a:endParaRPr lang="en-GB" dirty="0"/>
          </a:p>
          <a:p>
            <a:pPr marL="285750" indent="-285750">
              <a:buFont typeface="Arial" panose="020B0604020202020204" pitchFamily="34" charset="0"/>
              <a:buChar char="•"/>
            </a:pPr>
            <a:r>
              <a:rPr lang="en-GB" b="0" i="0" dirty="0">
                <a:solidFill>
                  <a:srgbClr val="000000"/>
                </a:solidFill>
                <a:effectLst/>
                <a:latin typeface="Arial" panose="020B0604020202020204" pitchFamily="34" charset="0"/>
                <a:cs typeface="Arial" panose="020B0604020202020204" pitchFamily="34" charset="0"/>
              </a:rPr>
              <a:t>In 2019, UK adopted a legally binding target of net zero emissions by 2050.</a:t>
            </a:r>
          </a:p>
          <a:p>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This year, the IPCC declared “Code Red for Humanity” and the Prime Minister announced that all of the UK's electricity is going to come from clean energy sources by 2035.</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endParaRPr lang="en-GB" dirty="0"/>
          </a:p>
        </p:txBody>
      </p:sp>
      <p:sp>
        <p:nvSpPr>
          <p:cNvPr id="4" name="TextBox 3">
            <a:extLst>
              <a:ext uri="{FF2B5EF4-FFF2-40B4-BE49-F238E27FC236}">
                <a16:creationId xmlns:a16="http://schemas.microsoft.com/office/drawing/2014/main" id="{176B737B-F2AE-4A1B-BD31-D3A90B6146D4}"/>
              </a:ext>
            </a:extLst>
          </p:cNvPr>
          <p:cNvSpPr txBox="1"/>
          <p:nvPr/>
        </p:nvSpPr>
        <p:spPr>
          <a:xfrm>
            <a:off x="503548" y="3121223"/>
            <a:ext cx="4788024" cy="307777"/>
          </a:xfrm>
          <a:prstGeom prst="rect">
            <a:avLst/>
          </a:prstGeom>
          <a:noFill/>
        </p:spPr>
        <p:txBody>
          <a:bodyPr wrap="square" rtlCol="0">
            <a:spAutoFit/>
          </a:bodyPr>
          <a:lstStyle/>
          <a:p>
            <a:r>
              <a:rPr lang="en-GB" sz="1400" b="1" dirty="0">
                <a:solidFill>
                  <a:schemeClr val="bg1"/>
                </a:solidFill>
              </a:rPr>
              <a:t>London hit by flash floods, July 2021</a:t>
            </a:r>
          </a:p>
        </p:txBody>
      </p:sp>
      <p:pic>
        <p:nvPicPr>
          <p:cNvPr id="6" name="Picture 5">
            <a:extLst>
              <a:ext uri="{FF2B5EF4-FFF2-40B4-BE49-F238E27FC236}">
                <a16:creationId xmlns:a16="http://schemas.microsoft.com/office/drawing/2014/main" id="{EF8D0A6F-2049-4950-9DA8-007FEFF709A9}"/>
              </a:ext>
            </a:extLst>
          </p:cNvPr>
          <p:cNvPicPr>
            <a:picLocks noChangeAspect="1"/>
          </p:cNvPicPr>
          <p:nvPr/>
        </p:nvPicPr>
        <p:blipFill rotWithShape="1">
          <a:blip r:embed="rId3"/>
          <a:srcRect l="58322" t="32254" r="5512" b="24107"/>
          <a:stretch/>
        </p:blipFill>
        <p:spPr>
          <a:xfrm>
            <a:off x="4947164" y="3123127"/>
            <a:ext cx="3888432" cy="2639267"/>
          </a:xfrm>
          <a:prstGeom prst="rect">
            <a:avLst/>
          </a:prstGeom>
        </p:spPr>
      </p:pic>
      <p:sp>
        <p:nvSpPr>
          <p:cNvPr id="7" name="TextBox 6">
            <a:extLst>
              <a:ext uri="{FF2B5EF4-FFF2-40B4-BE49-F238E27FC236}">
                <a16:creationId xmlns:a16="http://schemas.microsoft.com/office/drawing/2014/main" id="{09D108E6-8008-44DF-83F8-50323AEB4A78}"/>
              </a:ext>
            </a:extLst>
          </p:cNvPr>
          <p:cNvSpPr txBox="1"/>
          <p:nvPr/>
        </p:nvSpPr>
        <p:spPr>
          <a:xfrm>
            <a:off x="4983168" y="3133799"/>
            <a:ext cx="4017324" cy="523220"/>
          </a:xfrm>
          <a:prstGeom prst="rect">
            <a:avLst/>
          </a:prstGeom>
          <a:noFill/>
        </p:spPr>
        <p:txBody>
          <a:bodyPr wrap="square" rtlCol="0">
            <a:spAutoFit/>
          </a:bodyPr>
          <a:lstStyle/>
          <a:p>
            <a:r>
              <a:rPr lang="en-GB" sz="1400" b="1" dirty="0">
                <a:solidFill>
                  <a:schemeClr val="bg1"/>
                </a:solidFill>
              </a:rPr>
              <a:t>The Met Office issues its first ever UK Amber Extreme Heat Weather Warning, July 2021</a:t>
            </a:r>
          </a:p>
        </p:txBody>
      </p:sp>
    </p:spTree>
    <p:extLst>
      <p:ext uri="{BB962C8B-B14F-4D97-AF65-F5344CB8AC3E}">
        <p14:creationId xmlns:p14="http://schemas.microsoft.com/office/powerpoint/2010/main" val="226698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D58AA-BE95-2140-848B-108C885E9A43}"/>
              </a:ext>
            </a:extLst>
          </p:cNvPr>
          <p:cNvSpPr>
            <a:spLocks noGrp="1"/>
          </p:cNvSpPr>
          <p:nvPr>
            <p:ph type="title"/>
          </p:nvPr>
        </p:nvSpPr>
        <p:spPr>
          <a:xfrm>
            <a:off x="323528" y="332656"/>
            <a:ext cx="7886700" cy="1325563"/>
          </a:xfrm>
        </p:spPr>
        <p:txBody>
          <a:bodyPr/>
          <a:lstStyle/>
          <a:p>
            <a:r>
              <a:rPr lang="en-US" b="1" dirty="0"/>
              <a:t>Securing Britain’s Energy Supply</a:t>
            </a:r>
          </a:p>
        </p:txBody>
      </p:sp>
      <p:sp>
        <p:nvSpPr>
          <p:cNvPr id="3" name="TextBox 2">
            <a:extLst>
              <a:ext uri="{FF2B5EF4-FFF2-40B4-BE49-F238E27FC236}">
                <a16:creationId xmlns:a16="http://schemas.microsoft.com/office/drawing/2014/main" id="{EB892878-5958-4331-B68D-C068FAD57C1F}"/>
              </a:ext>
            </a:extLst>
          </p:cNvPr>
          <p:cNvSpPr txBox="1"/>
          <p:nvPr/>
        </p:nvSpPr>
        <p:spPr>
          <a:xfrm>
            <a:off x="323528" y="1824902"/>
            <a:ext cx="8424936" cy="923330"/>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 the emerging post-Brexit environment, British companies are helping to secure our energy supply and reduce the nation’s reliance on electricity from abroad.</a:t>
            </a:r>
          </a:p>
        </p:txBody>
      </p:sp>
      <p:pic>
        <p:nvPicPr>
          <p:cNvPr id="5" name="Picture 4">
            <a:extLst>
              <a:ext uri="{FF2B5EF4-FFF2-40B4-BE49-F238E27FC236}">
                <a16:creationId xmlns:a16="http://schemas.microsoft.com/office/drawing/2014/main" id="{2A9118F1-48B3-411D-889B-A985B50E13E2}"/>
              </a:ext>
            </a:extLst>
          </p:cNvPr>
          <p:cNvPicPr>
            <a:picLocks noChangeAspect="1"/>
          </p:cNvPicPr>
          <p:nvPr/>
        </p:nvPicPr>
        <p:blipFill>
          <a:blip r:embed="rId2"/>
          <a:stretch>
            <a:fillRect/>
          </a:stretch>
        </p:blipFill>
        <p:spPr>
          <a:xfrm>
            <a:off x="323528" y="2714652"/>
            <a:ext cx="5256584" cy="2867942"/>
          </a:xfrm>
          <a:prstGeom prst="rect">
            <a:avLst/>
          </a:prstGeom>
        </p:spPr>
      </p:pic>
      <p:sp>
        <p:nvSpPr>
          <p:cNvPr id="6" name="TextBox 5">
            <a:extLst>
              <a:ext uri="{FF2B5EF4-FFF2-40B4-BE49-F238E27FC236}">
                <a16:creationId xmlns:a16="http://schemas.microsoft.com/office/drawing/2014/main" id="{8DF91B87-3506-4204-9F96-341E2B4FEE61}"/>
              </a:ext>
            </a:extLst>
          </p:cNvPr>
          <p:cNvSpPr txBox="1"/>
          <p:nvPr/>
        </p:nvSpPr>
        <p:spPr>
          <a:xfrm>
            <a:off x="323528" y="5582594"/>
            <a:ext cx="5400600" cy="246221"/>
          </a:xfrm>
          <a:prstGeom prst="rect">
            <a:avLst/>
          </a:prstGeom>
          <a:noFill/>
        </p:spPr>
        <p:txBody>
          <a:bodyPr wrap="square" rtlCol="0">
            <a:spAutoFit/>
          </a:bodyPr>
          <a:lstStyle/>
          <a:p>
            <a:r>
              <a:rPr lang="en-GB" sz="1000" dirty="0"/>
              <a:t>Source: Department of Business, Energy and Industrial Strategy, Digest of UK Energy Statistics 2020</a:t>
            </a:r>
          </a:p>
        </p:txBody>
      </p:sp>
    </p:spTree>
    <p:extLst>
      <p:ext uri="{BB962C8B-B14F-4D97-AF65-F5344CB8AC3E}">
        <p14:creationId xmlns:p14="http://schemas.microsoft.com/office/powerpoint/2010/main" val="7801440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D58AA-BE95-2140-848B-108C885E9A43}"/>
              </a:ext>
            </a:extLst>
          </p:cNvPr>
          <p:cNvSpPr>
            <a:spLocks noGrp="1"/>
          </p:cNvSpPr>
          <p:nvPr>
            <p:ph type="title"/>
          </p:nvPr>
        </p:nvSpPr>
        <p:spPr>
          <a:xfrm>
            <a:off x="628650" y="365126"/>
            <a:ext cx="7886700" cy="5368130"/>
          </a:xfrm>
        </p:spPr>
        <p:txBody>
          <a:bodyPr>
            <a:normAutofit/>
          </a:bodyPr>
          <a:lstStyle/>
          <a:p>
            <a:r>
              <a:rPr lang="en-US" b="1" dirty="0"/>
              <a:t>Lodge Farm Solar,</a:t>
            </a:r>
            <a:br>
              <a:rPr lang="en-US" b="1" dirty="0"/>
            </a:br>
            <a:r>
              <a:rPr lang="en-US" b="1" dirty="0"/>
              <a:t>Land north of Vicarage Lane</a:t>
            </a:r>
            <a:br>
              <a:rPr lang="en-US" b="1" dirty="0"/>
            </a:br>
            <a:br>
              <a:rPr lang="en-US" b="1" dirty="0"/>
            </a:br>
            <a:br>
              <a:rPr lang="en-US" b="1" dirty="0"/>
            </a:br>
            <a:br>
              <a:rPr lang="en-US" b="1" dirty="0"/>
            </a:br>
            <a:br>
              <a:rPr lang="en-US" b="1" dirty="0"/>
            </a:br>
            <a:br>
              <a:rPr lang="en-US" b="1" dirty="0"/>
            </a:br>
            <a:br>
              <a:rPr lang="en-US" b="1" dirty="0"/>
            </a:br>
            <a:br>
              <a:rPr lang="en-US" b="1" dirty="0"/>
            </a:br>
            <a:br>
              <a:rPr lang="en-US" b="1" dirty="0"/>
            </a:br>
            <a:endParaRPr lang="en-US" b="1" dirty="0"/>
          </a:p>
        </p:txBody>
      </p:sp>
      <p:pic>
        <p:nvPicPr>
          <p:cNvPr id="1027" name="Picture 1">
            <a:extLst>
              <a:ext uri="{FF2B5EF4-FFF2-40B4-BE49-F238E27FC236}">
                <a16:creationId xmlns:a16="http://schemas.microsoft.com/office/drawing/2014/main" id="{FE6F6A1B-2EE5-4735-A473-DD700D0C9E4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835" t="1480" r="18345" b="1643"/>
          <a:stretch/>
        </p:blipFill>
        <p:spPr bwMode="auto">
          <a:xfrm>
            <a:off x="628650" y="1628800"/>
            <a:ext cx="4752529" cy="4011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0736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D58AA-BE95-2140-848B-108C885E9A43}"/>
              </a:ext>
            </a:extLst>
          </p:cNvPr>
          <p:cNvSpPr>
            <a:spLocks noGrp="1"/>
          </p:cNvSpPr>
          <p:nvPr>
            <p:ph type="title"/>
          </p:nvPr>
        </p:nvSpPr>
        <p:spPr/>
        <p:txBody>
          <a:bodyPr/>
          <a:lstStyle/>
          <a:p>
            <a:r>
              <a:rPr lang="en-US" b="1" dirty="0"/>
              <a:t>The Proposal</a:t>
            </a:r>
          </a:p>
        </p:txBody>
      </p:sp>
      <p:sp>
        <p:nvSpPr>
          <p:cNvPr id="3" name="TextBox 2">
            <a:extLst>
              <a:ext uri="{FF2B5EF4-FFF2-40B4-BE49-F238E27FC236}">
                <a16:creationId xmlns:a16="http://schemas.microsoft.com/office/drawing/2014/main" id="{D805FCF6-A4B7-4113-8065-3ACF8C45CCA9}"/>
              </a:ext>
            </a:extLst>
          </p:cNvPr>
          <p:cNvSpPr txBox="1"/>
          <p:nvPr/>
        </p:nvSpPr>
        <p:spPr>
          <a:xfrm>
            <a:off x="625702" y="1844824"/>
            <a:ext cx="7488832" cy="4247317"/>
          </a:xfrm>
          <a:prstGeom prst="rect">
            <a:avLst/>
          </a:prstGeom>
          <a:noFill/>
        </p:spPr>
        <p:txBody>
          <a:bodyPr wrap="square" rtlCol="0">
            <a:spAutoFit/>
          </a:bodyPr>
          <a:lstStyle/>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The emerging proposal consists of a 35 MW generating capacity.</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The solar farm has the power to provide clean energy to around 10,500 homes a year. That means 402,000 tonnes of CO2 can be saved from polluting the atmosphere over the lifetime of the solar farm.</a:t>
            </a:r>
          </a:p>
          <a:p>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a:latin typeface="Arial" panose="020B0604020202020204" pitchFamily="34" charset="0"/>
                <a:cs typeface="Arial" panose="020B0604020202020204" pitchFamily="34" charset="0"/>
              </a:rPr>
              <a:t>This </a:t>
            </a:r>
            <a:r>
              <a:rPr lang="en-GB" dirty="0">
                <a:latin typeface="Arial" panose="020B0604020202020204" pitchFamily="34" charset="0"/>
                <a:cs typeface="Arial" panose="020B0604020202020204" pitchFamily="34" charset="0"/>
              </a:rPr>
              <a:t>will require a direct connection to the grid. There is also the potential to establish a private wire connection to provide clean energy to Anglian Water’s water treatment facility at Grafham. </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The proposal is to change the land use for a period of 40 years and then the site will revert back to arable use.</a:t>
            </a:r>
          </a:p>
          <a:p>
            <a:endParaRPr lang="en-GB" dirty="0"/>
          </a:p>
          <a:p>
            <a:endParaRPr lang="en-GB" dirty="0"/>
          </a:p>
        </p:txBody>
      </p:sp>
    </p:spTree>
    <p:extLst>
      <p:ext uri="{BB962C8B-B14F-4D97-AF65-F5344CB8AC3E}">
        <p14:creationId xmlns:p14="http://schemas.microsoft.com/office/powerpoint/2010/main" val="1830546039"/>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BD5AB015A30E843A72E41B7A35C5549" ma:contentTypeVersion="13" ma:contentTypeDescription="Create a new document." ma:contentTypeScope="" ma:versionID="9df7acccd772c1a7c4023d5fafe4ce27">
  <xsd:schema xmlns:xsd="http://www.w3.org/2001/XMLSchema" xmlns:xs="http://www.w3.org/2001/XMLSchema" xmlns:p="http://schemas.microsoft.com/office/2006/metadata/properties" xmlns:ns2="f30f0718-1bff-4117-9fb6-9736bf36588e" xmlns:ns3="f0ee15ee-778a-41e6-b406-0c2b00e9917d" targetNamespace="http://schemas.microsoft.com/office/2006/metadata/properties" ma:root="true" ma:fieldsID="386f5467b79ecfe1e852e8e7bc95176b" ns2:_="" ns3:_="">
    <xsd:import namespace="f30f0718-1bff-4117-9fb6-9736bf36588e"/>
    <xsd:import namespace="f0ee15ee-778a-41e6-b406-0c2b00e9917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0f0718-1bff-4117-9fb6-9736bf3658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0ee15ee-778a-41e6-b406-0c2b00e9917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7CD26D-2744-40A9-AEA2-D6B6BE7336F2}">
  <ds:schemaRefs>
    <ds:schemaRef ds:uri="http://schemas.microsoft.com/sharepoint/v3/contenttype/forms"/>
  </ds:schemaRefs>
</ds:datastoreItem>
</file>

<file path=customXml/itemProps2.xml><?xml version="1.0" encoding="utf-8"?>
<ds:datastoreItem xmlns:ds="http://schemas.openxmlformats.org/officeDocument/2006/customXml" ds:itemID="{D10C5885-91D5-4461-BC38-9647DCB44CFF}">
  <ds:schemaRefs>
    <ds:schemaRef ds:uri="f0ee15ee-778a-41e6-b406-0c2b00e9917d"/>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f30f0718-1bff-4117-9fb6-9736bf36588e"/>
    <ds:schemaRef ds:uri="http://purl.org/dc/term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B80CA285-663C-4F37-85BF-9389EF1D05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30f0718-1bff-4117-9fb6-9736bf36588e"/>
    <ds:schemaRef ds:uri="f0ee15ee-778a-41e6-b406-0c2b00e9917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55566</TotalTime>
  <Words>995</Words>
  <Application>Microsoft Office PowerPoint</Application>
  <PresentationFormat>On-screen Show (4:3)</PresentationFormat>
  <Paragraphs>97</Paragraphs>
  <Slides>15</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Calibri Light</vt:lpstr>
      <vt:lpstr>Plain-Medium</vt:lpstr>
      <vt:lpstr>Custom Design</vt:lpstr>
      <vt:lpstr>Office Theme</vt:lpstr>
      <vt:lpstr>Cell Energy </vt:lpstr>
      <vt:lpstr>Contents</vt:lpstr>
      <vt:lpstr>About Cell Energy</vt:lpstr>
      <vt:lpstr>Equitix (investor) Background</vt:lpstr>
      <vt:lpstr>PowerPoint Presentation</vt:lpstr>
      <vt:lpstr>Context</vt:lpstr>
      <vt:lpstr>Securing Britain’s Energy Supply</vt:lpstr>
      <vt:lpstr>Lodge Farm Solar, Land north of Vicarage Lane         </vt:lpstr>
      <vt:lpstr>The Proposal</vt:lpstr>
      <vt:lpstr>The Landscape</vt:lpstr>
      <vt:lpstr>Improving Biodiversity </vt:lpstr>
      <vt:lpstr>Highways Safety</vt:lpstr>
      <vt:lpstr>Jobs and Skills</vt:lpstr>
      <vt:lpstr>Community Benefit Fund</vt:lpstr>
      <vt:lpstr>Q&amp;A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Cell Energy</dc:title>
  <dc:creator>Hot Desk</dc:creator>
  <cp:lastModifiedBy>Andrew Ansell</cp:lastModifiedBy>
  <cp:revision>279</cp:revision>
  <cp:lastPrinted>2020-12-10T08:38:51Z</cp:lastPrinted>
  <dcterms:created xsi:type="dcterms:W3CDTF">2019-09-12T10:22:59Z</dcterms:created>
  <dcterms:modified xsi:type="dcterms:W3CDTF">2021-12-03T10:36:22Z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0x0101002BD5AB015A30E843A72E41B7A35C5549</vt:lpwstr>
  </property>
</Properties>
</file>